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Brittany" panose="020B0604020202020204" charset="0"/>
      <p:regular r:id="rId23"/>
    </p:embeddedFont>
    <p:embeddedFont>
      <p:font typeface="Hero" panose="020B0604020202020204" charset="-94"/>
      <p:regular r:id="rId24"/>
    </p:embeddedFont>
    <p:embeddedFont>
      <p:font typeface="Hero Bold" panose="020B0604020202020204" charset="-94"/>
      <p:regular r:id="rId25"/>
      <p:bold r:id="rId26"/>
    </p:embeddedFont>
    <p:embeddedFont>
      <p:font typeface="Opun" panose="020B0604020202020204" charset="-34"/>
      <p:regular r:id="rId27"/>
    </p:embeddedFont>
    <p:embeddedFont>
      <p:font typeface="Opun Bold" panose="020B0604020202020204" charset="-34"/>
      <p:regular r:id="rId28"/>
      <p:bold r:id="rId29"/>
    </p:embeddedFont>
    <p:embeddedFont>
      <p:font typeface="Opun Bold Italics" panose="020B0604020202020204" charset="-34"/>
      <p:regular r:id="rId30"/>
      <p:bold r:id="rId31"/>
      <p:italic r:id="rId32"/>
      <p:boldItalic r:id="rId33"/>
    </p:embeddedFont>
    <p:embeddedFont>
      <p:font typeface="Opun Italics" panose="020B0604020202020204" charset="-34"/>
      <p:regular r:id="rId34"/>
      <p:italic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autoAdjust="0"/>
    <p:restoredTop sz="94653" autoAdjust="0"/>
  </p:normalViewPr>
  <p:slideViewPr>
    <p:cSldViewPr>
      <p:cViewPr varScale="1">
        <p:scale>
          <a:sx n="56" d="100"/>
          <a:sy n="56" d="100"/>
        </p:scale>
        <p:origin x="61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svg"/><Relationship Id="rId7" Type="http://schemas.openxmlformats.org/officeDocument/2006/relationships/image" Target="../media/image12.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0.sv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6.svg"/><Relationship Id="rId5" Type="http://schemas.openxmlformats.org/officeDocument/2006/relationships/image" Target="../media/image12.svg"/><Relationship Id="rId10" Type="http://schemas.openxmlformats.org/officeDocument/2006/relationships/image" Target="../media/image5.png"/><Relationship Id="rId4" Type="http://schemas.openxmlformats.org/officeDocument/2006/relationships/image" Target="../media/image11.png"/><Relationship Id="rId9" Type="http://schemas.openxmlformats.org/officeDocument/2006/relationships/image" Target="../media/image26.svg"/></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2.svg"/><Relationship Id="rId10" Type="http://schemas.openxmlformats.org/officeDocument/2006/relationships/image" Target="../media/image27.png"/><Relationship Id="rId4" Type="http://schemas.openxmlformats.org/officeDocument/2006/relationships/image" Target="../media/image11.png"/><Relationship Id="rId9" Type="http://schemas.openxmlformats.org/officeDocument/2006/relationships/image" Target="../media/image6.sv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6.svg"/><Relationship Id="rId5" Type="http://schemas.openxmlformats.org/officeDocument/2006/relationships/image" Target="../media/image12.svg"/><Relationship Id="rId10" Type="http://schemas.openxmlformats.org/officeDocument/2006/relationships/image" Target="../media/image5.png"/><Relationship Id="rId4" Type="http://schemas.openxmlformats.org/officeDocument/2006/relationships/image" Target="../media/image11.png"/><Relationship Id="rId9" Type="http://schemas.openxmlformats.org/officeDocument/2006/relationships/image" Target="../media/image26.svg"/></Relationships>
</file>

<file path=ppt/slides/_rels/slide1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6.svg"/></Relationships>
</file>

<file path=ppt/slides/_rels/slide1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29.svg"/><Relationship Id="rId5" Type="http://schemas.openxmlformats.org/officeDocument/2006/relationships/image" Target="../media/image12.svg"/><Relationship Id="rId10" Type="http://schemas.openxmlformats.org/officeDocument/2006/relationships/image" Target="../media/image28.png"/><Relationship Id="rId4" Type="http://schemas.openxmlformats.org/officeDocument/2006/relationships/image" Target="../media/image11.png"/><Relationship Id="rId9" Type="http://schemas.openxmlformats.org/officeDocument/2006/relationships/image" Target="../media/image6.svg"/></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2.sv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2.svg"/><Relationship Id="rId10" Type="http://schemas.openxmlformats.org/officeDocument/2006/relationships/image" Target="../media/image6.svg"/><Relationship Id="rId4" Type="http://schemas.openxmlformats.org/officeDocument/2006/relationships/image" Target="../media/image11.png"/><Relationship Id="rId9" Type="http://schemas.openxmlformats.org/officeDocument/2006/relationships/image" Target="../media/image5.png"/></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6.svg"/><Relationship Id="rId7" Type="http://schemas.openxmlformats.org/officeDocument/2006/relationships/image" Target="../media/image12.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2.svg"/><Relationship Id="rId5" Type="http://schemas.openxmlformats.org/officeDocument/2006/relationships/image" Target="../media/image8.svg"/><Relationship Id="rId10" Type="http://schemas.openxmlformats.org/officeDocument/2006/relationships/image" Target="../media/image1.png"/><Relationship Id="rId4" Type="http://schemas.openxmlformats.org/officeDocument/2006/relationships/image" Target="../media/image7.png"/><Relationship Id="rId9" Type="http://schemas.openxmlformats.org/officeDocument/2006/relationships/image" Target="../media/image33.svg"/></Relationships>
</file>

<file path=ppt/slides/_rels/slide1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2.svg"/><Relationship Id="rId10" Type="http://schemas.openxmlformats.org/officeDocument/2006/relationships/image" Target="../media/image34.png"/><Relationship Id="rId4" Type="http://schemas.openxmlformats.org/officeDocument/2006/relationships/image" Target="../media/image11.png"/><Relationship Id="rId9" Type="http://schemas.openxmlformats.org/officeDocument/2006/relationships/image" Target="../media/image6.svg"/></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6.svg"/><Relationship Id="rId7" Type="http://schemas.openxmlformats.org/officeDocument/2006/relationships/image" Target="../media/image12.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0.svg"/><Relationship Id="rId5" Type="http://schemas.openxmlformats.org/officeDocument/2006/relationships/image" Target="../media/image8.svg"/><Relationship Id="rId10" Type="http://schemas.openxmlformats.org/officeDocument/2006/relationships/image" Target="../media/image9.png"/><Relationship Id="rId4" Type="http://schemas.openxmlformats.org/officeDocument/2006/relationships/image" Target="../media/image7.png"/><Relationship Id="rId9" Type="http://schemas.openxmlformats.org/officeDocument/2006/relationships/image" Target="../media/image2.svg"/></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2.svg"/><Relationship Id="rId5" Type="http://schemas.openxmlformats.org/officeDocument/2006/relationships/image" Target="../media/image10.svg"/><Relationship Id="rId10" Type="http://schemas.openxmlformats.org/officeDocument/2006/relationships/image" Target="../media/image11.png"/><Relationship Id="rId4" Type="http://schemas.openxmlformats.org/officeDocument/2006/relationships/image" Target="../media/image9.png"/><Relationship Id="rId9" Type="http://schemas.openxmlformats.org/officeDocument/2006/relationships/image" Target="../media/image8.svg"/></Relationships>
</file>

<file path=ppt/slides/_rels/slide2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6.svg"/><Relationship Id="rId7" Type="http://schemas.openxmlformats.org/officeDocument/2006/relationships/image" Target="../media/image12.svg"/><Relationship Id="rId12" Type="http://schemas.openxmlformats.org/officeDocument/2006/relationships/image" Target="../media/image13.jpe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0.svg"/><Relationship Id="rId5" Type="http://schemas.openxmlformats.org/officeDocument/2006/relationships/image" Target="../media/image8.svg"/><Relationship Id="rId10" Type="http://schemas.openxmlformats.org/officeDocument/2006/relationships/image" Target="../media/image9.png"/><Relationship Id="rId4" Type="http://schemas.openxmlformats.org/officeDocument/2006/relationships/image" Target="../media/image7.png"/><Relationship Id="rId9"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6.svg"/><Relationship Id="rId5" Type="http://schemas.openxmlformats.org/officeDocument/2006/relationships/image" Target="../media/image6.svg"/><Relationship Id="rId10"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12.sv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svg"/><Relationship Id="rId7"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2.svg"/><Relationship Id="rId10" Type="http://schemas.openxmlformats.org/officeDocument/2006/relationships/image" Target="../media/image11.png"/><Relationship Id="rId4" Type="http://schemas.openxmlformats.org/officeDocument/2006/relationships/image" Target="../media/image1.png"/><Relationship Id="rId9" Type="http://schemas.openxmlformats.org/officeDocument/2006/relationships/image" Target="../media/image10.sv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svg"/><Relationship Id="rId3" Type="http://schemas.openxmlformats.org/officeDocument/2006/relationships/image" Target="../media/image10.svg"/><Relationship Id="rId7" Type="http://schemas.openxmlformats.org/officeDocument/2006/relationships/image" Target="../media/image20.png"/><Relationship Id="rId12"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6.svg"/><Relationship Id="rId5" Type="http://schemas.openxmlformats.org/officeDocument/2006/relationships/image" Target="../media/image18.png"/><Relationship Id="rId10" Type="http://schemas.openxmlformats.org/officeDocument/2006/relationships/image" Target="../media/image5.png"/><Relationship Id="rId4" Type="http://schemas.openxmlformats.org/officeDocument/2006/relationships/image" Target="../media/image17.pn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6.svg"/><Relationship Id="rId7" Type="http://schemas.openxmlformats.org/officeDocument/2006/relationships/image" Target="../media/image12.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10" Type="http://schemas.openxmlformats.org/officeDocument/2006/relationships/image" Target="../media/image23.png"/><Relationship Id="rId4" Type="http://schemas.openxmlformats.org/officeDocument/2006/relationships/image" Target="../media/image9.png"/><Relationship Id="rId9" Type="http://schemas.openxmlformats.org/officeDocument/2006/relationships/image" Target="../media/image2.svg"/></Relationships>
</file>

<file path=ppt/slides/_rels/slide9.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6.svg"/><Relationship Id="rId7" Type="http://schemas.openxmlformats.org/officeDocument/2006/relationships/image" Target="../media/image12.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10" Type="http://schemas.openxmlformats.org/officeDocument/2006/relationships/image" Target="../media/image2.svg"/><Relationship Id="rId4" Type="http://schemas.openxmlformats.org/officeDocument/2006/relationships/image" Target="../media/image9.png"/><Relationship Id="rId9"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827347"/>
            <a:ext cx="1654693" cy="1654693"/>
          </a:xfrm>
          <a:custGeom>
            <a:avLst/>
            <a:gdLst/>
            <a:ahLst/>
            <a:cxnLst/>
            <a:rect l="l" t="t" r="r" b="b"/>
            <a:pathLst>
              <a:path w="1654693" h="1654693">
                <a:moveTo>
                  <a:pt x="0" y="0"/>
                </a:moveTo>
                <a:lnTo>
                  <a:pt x="1654693" y="0"/>
                </a:lnTo>
                <a:lnTo>
                  <a:pt x="1654693" y="1654694"/>
                </a:lnTo>
                <a:lnTo>
                  <a:pt x="0" y="16546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 name="Freeform 3"/>
          <p:cNvSpPr/>
          <p:nvPr/>
        </p:nvSpPr>
        <p:spPr>
          <a:xfrm>
            <a:off x="555013" y="1340659"/>
            <a:ext cx="5857044" cy="5732582"/>
          </a:xfrm>
          <a:custGeom>
            <a:avLst/>
            <a:gdLst/>
            <a:ahLst/>
            <a:cxnLst/>
            <a:rect l="l" t="t" r="r" b="b"/>
            <a:pathLst>
              <a:path w="5857044" h="5732582">
                <a:moveTo>
                  <a:pt x="0" y="0"/>
                </a:moveTo>
                <a:lnTo>
                  <a:pt x="5857044" y="0"/>
                </a:lnTo>
                <a:lnTo>
                  <a:pt x="5857044" y="5732583"/>
                </a:lnTo>
                <a:lnTo>
                  <a:pt x="0" y="57325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4" name="Freeform 4"/>
          <p:cNvSpPr/>
          <p:nvPr/>
        </p:nvSpPr>
        <p:spPr>
          <a:xfrm>
            <a:off x="14697462" y="8435237"/>
            <a:ext cx="2872150" cy="2872150"/>
          </a:xfrm>
          <a:custGeom>
            <a:avLst/>
            <a:gdLst/>
            <a:ahLst/>
            <a:cxnLst/>
            <a:rect l="l" t="t" r="r" b="b"/>
            <a:pathLst>
              <a:path w="2872150" h="2872150">
                <a:moveTo>
                  <a:pt x="0" y="0"/>
                </a:moveTo>
                <a:lnTo>
                  <a:pt x="2872150" y="0"/>
                </a:lnTo>
                <a:lnTo>
                  <a:pt x="2872150" y="2872150"/>
                </a:lnTo>
                <a:lnTo>
                  <a:pt x="0" y="28721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5" name="Freeform 5"/>
          <p:cNvSpPr/>
          <p:nvPr/>
        </p:nvSpPr>
        <p:spPr>
          <a:xfrm>
            <a:off x="16505956" y="7912565"/>
            <a:ext cx="1506687" cy="2374435"/>
          </a:xfrm>
          <a:custGeom>
            <a:avLst/>
            <a:gdLst/>
            <a:ahLst/>
            <a:cxnLst/>
            <a:rect l="l" t="t" r="r" b="b"/>
            <a:pathLst>
              <a:path w="1506687" h="2374435">
                <a:moveTo>
                  <a:pt x="0" y="0"/>
                </a:moveTo>
                <a:lnTo>
                  <a:pt x="1506688" y="0"/>
                </a:lnTo>
                <a:lnTo>
                  <a:pt x="1506688" y="2374435"/>
                </a:lnTo>
                <a:lnTo>
                  <a:pt x="0" y="237443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tr-TR"/>
          </a:p>
        </p:txBody>
      </p:sp>
      <p:sp>
        <p:nvSpPr>
          <p:cNvPr id="6" name="Freeform 6"/>
          <p:cNvSpPr/>
          <p:nvPr/>
        </p:nvSpPr>
        <p:spPr>
          <a:xfrm>
            <a:off x="275356" y="0"/>
            <a:ext cx="1506687" cy="1150561"/>
          </a:xfrm>
          <a:custGeom>
            <a:avLst/>
            <a:gdLst/>
            <a:ahLst/>
            <a:cxnLst/>
            <a:rect l="l" t="t" r="r" b="b"/>
            <a:pathLst>
              <a:path w="1506687" h="1150561">
                <a:moveTo>
                  <a:pt x="0" y="0"/>
                </a:moveTo>
                <a:lnTo>
                  <a:pt x="1506688" y="0"/>
                </a:lnTo>
                <a:lnTo>
                  <a:pt x="1506688" y="1150561"/>
                </a:lnTo>
                <a:lnTo>
                  <a:pt x="0" y="115056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tr-TR"/>
          </a:p>
        </p:txBody>
      </p:sp>
      <p:sp>
        <p:nvSpPr>
          <p:cNvPr id="7" name="Freeform 7"/>
          <p:cNvSpPr/>
          <p:nvPr/>
        </p:nvSpPr>
        <p:spPr>
          <a:xfrm>
            <a:off x="555013" y="9099782"/>
            <a:ext cx="1907090" cy="1886286"/>
          </a:xfrm>
          <a:custGeom>
            <a:avLst/>
            <a:gdLst/>
            <a:ahLst/>
            <a:cxnLst/>
            <a:rect l="l" t="t" r="r" b="b"/>
            <a:pathLst>
              <a:path w="1907090" h="1886286">
                <a:moveTo>
                  <a:pt x="0" y="0"/>
                </a:moveTo>
                <a:lnTo>
                  <a:pt x="1907090" y="0"/>
                </a:lnTo>
                <a:lnTo>
                  <a:pt x="1907090" y="1886286"/>
                </a:lnTo>
                <a:lnTo>
                  <a:pt x="0" y="188628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tr-TR"/>
          </a:p>
        </p:txBody>
      </p:sp>
      <p:sp>
        <p:nvSpPr>
          <p:cNvPr id="8" name="Freeform 8"/>
          <p:cNvSpPr/>
          <p:nvPr/>
        </p:nvSpPr>
        <p:spPr>
          <a:xfrm>
            <a:off x="17334455" y="1028700"/>
            <a:ext cx="1907090" cy="1886286"/>
          </a:xfrm>
          <a:custGeom>
            <a:avLst/>
            <a:gdLst/>
            <a:ahLst/>
            <a:cxnLst/>
            <a:rect l="l" t="t" r="r" b="b"/>
            <a:pathLst>
              <a:path w="1907090" h="1886286">
                <a:moveTo>
                  <a:pt x="0" y="0"/>
                </a:moveTo>
                <a:lnTo>
                  <a:pt x="1907090" y="0"/>
                </a:lnTo>
                <a:lnTo>
                  <a:pt x="1907090" y="1886286"/>
                </a:lnTo>
                <a:lnTo>
                  <a:pt x="0" y="188628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tr-TR"/>
          </a:p>
        </p:txBody>
      </p:sp>
      <p:sp>
        <p:nvSpPr>
          <p:cNvPr id="9" name="TextBox 9"/>
          <p:cNvSpPr txBox="1"/>
          <p:nvPr/>
        </p:nvSpPr>
        <p:spPr>
          <a:xfrm>
            <a:off x="6674997" y="4874260"/>
            <a:ext cx="6861538" cy="481330"/>
          </a:xfrm>
          <a:prstGeom prst="rect">
            <a:avLst/>
          </a:prstGeom>
        </p:spPr>
        <p:txBody>
          <a:bodyPr lIns="0" tIns="0" rIns="0" bIns="0" rtlCol="0" anchor="t">
            <a:spAutoFit/>
          </a:bodyPr>
          <a:lstStyle/>
          <a:p>
            <a:pPr marL="0" lvl="0" indent="0" algn="l">
              <a:lnSpc>
                <a:spcPts val="3919"/>
              </a:lnSpc>
              <a:spcBef>
                <a:spcPct val="0"/>
              </a:spcBef>
            </a:pPr>
            <a:r>
              <a:rPr lang="en-US" sz="2799" spc="559">
                <a:solidFill>
                  <a:srgbClr val="000000"/>
                </a:solidFill>
                <a:latin typeface="Opun"/>
                <a:ea typeface="Opun"/>
                <a:cs typeface="Opun"/>
                <a:sym typeface="Opun"/>
              </a:rPr>
              <a:t>22 Nisan 2025 (</a:t>
            </a:r>
            <a:r>
              <a:rPr lang="en-US" sz="2799" i="1" spc="559">
                <a:solidFill>
                  <a:srgbClr val="000000"/>
                </a:solidFill>
                <a:latin typeface="Opun Italics"/>
                <a:ea typeface="Opun Italics"/>
                <a:cs typeface="Opun Italics"/>
                <a:sym typeface="Opun Italics"/>
              </a:rPr>
              <a:t>22 April 2025</a:t>
            </a:r>
            <a:r>
              <a:rPr lang="en-US" sz="2799" spc="559">
                <a:solidFill>
                  <a:srgbClr val="000000"/>
                </a:solidFill>
                <a:latin typeface="Opun"/>
                <a:ea typeface="Opun"/>
                <a:cs typeface="Opun"/>
                <a:sym typeface="Opun"/>
              </a:rPr>
              <a:t>)</a:t>
            </a:r>
          </a:p>
        </p:txBody>
      </p:sp>
      <p:sp>
        <p:nvSpPr>
          <p:cNvPr id="10" name="TextBox 10"/>
          <p:cNvSpPr txBox="1"/>
          <p:nvPr/>
        </p:nvSpPr>
        <p:spPr>
          <a:xfrm>
            <a:off x="6596109" y="2991186"/>
            <a:ext cx="11416535" cy="2654006"/>
          </a:xfrm>
          <a:prstGeom prst="rect">
            <a:avLst/>
          </a:prstGeom>
        </p:spPr>
        <p:txBody>
          <a:bodyPr lIns="0" tIns="0" rIns="0" bIns="0" rtlCol="0" anchor="t">
            <a:spAutoFit/>
          </a:bodyPr>
          <a:lstStyle/>
          <a:p>
            <a:pPr algn="l">
              <a:lnSpc>
                <a:spcPts val="3327"/>
              </a:lnSpc>
            </a:pPr>
            <a:r>
              <a:rPr lang="en-US" sz="3502">
                <a:solidFill>
                  <a:srgbClr val="000000"/>
                </a:solidFill>
                <a:latin typeface="Hero"/>
                <a:ea typeface="Hero"/>
                <a:cs typeface="Hero"/>
                <a:sym typeface="Hero"/>
              </a:rPr>
              <a:t>Eğitimde Veriyle Yol Almak: Başarı Tahmin Projesi</a:t>
            </a:r>
          </a:p>
          <a:p>
            <a:pPr algn="l">
              <a:lnSpc>
                <a:spcPts val="3327"/>
              </a:lnSpc>
            </a:pPr>
            <a:endParaRPr lang="en-US" sz="3502">
              <a:solidFill>
                <a:srgbClr val="000000"/>
              </a:solidFill>
              <a:latin typeface="Hero"/>
              <a:ea typeface="Hero"/>
              <a:cs typeface="Hero"/>
              <a:sym typeface="Hero"/>
            </a:endParaRPr>
          </a:p>
          <a:p>
            <a:pPr algn="l">
              <a:lnSpc>
                <a:spcPts val="3327"/>
              </a:lnSpc>
            </a:pPr>
            <a:r>
              <a:rPr lang="en-US" sz="3502">
                <a:solidFill>
                  <a:srgbClr val="000000"/>
                </a:solidFill>
                <a:latin typeface="Hero"/>
                <a:ea typeface="Hero"/>
                <a:cs typeface="Hero"/>
                <a:sym typeface="Hero"/>
              </a:rPr>
              <a:t>(EduPredict: ML-Based Final Grade Forecasting)</a:t>
            </a:r>
          </a:p>
          <a:p>
            <a:pPr marL="0" lvl="0" indent="0" algn="l">
              <a:lnSpc>
                <a:spcPts val="2734"/>
              </a:lnSpc>
            </a:pPr>
            <a:endParaRPr lang="en-US" sz="3502">
              <a:solidFill>
                <a:srgbClr val="000000"/>
              </a:solidFill>
              <a:latin typeface="Hero"/>
              <a:ea typeface="Hero"/>
              <a:cs typeface="Hero"/>
              <a:sym typeface="Hero"/>
            </a:endParaRPr>
          </a:p>
          <a:p>
            <a:pPr marL="0" lvl="0" indent="0" algn="l">
              <a:lnSpc>
                <a:spcPts val="2734"/>
              </a:lnSpc>
            </a:pPr>
            <a:endParaRPr lang="en-US" sz="3502">
              <a:solidFill>
                <a:srgbClr val="000000"/>
              </a:solidFill>
              <a:latin typeface="Hero"/>
              <a:ea typeface="Hero"/>
              <a:cs typeface="Hero"/>
              <a:sym typeface="Hero"/>
            </a:endParaRPr>
          </a:p>
          <a:p>
            <a:pPr marL="0" lvl="0" indent="0" algn="l">
              <a:lnSpc>
                <a:spcPts val="2734"/>
              </a:lnSpc>
            </a:pPr>
            <a:endParaRPr lang="en-US" sz="3502">
              <a:solidFill>
                <a:srgbClr val="000000"/>
              </a:solidFill>
              <a:latin typeface="Hero"/>
              <a:ea typeface="Hero"/>
              <a:cs typeface="Hero"/>
              <a:sym typeface="Hero"/>
            </a:endParaRPr>
          </a:p>
          <a:p>
            <a:pPr marL="0" lvl="0" indent="0" algn="l">
              <a:lnSpc>
                <a:spcPts val="2734"/>
              </a:lnSpc>
            </a:pPr>
            <a:endParaRPr lang="en-US" sz="3502">
              <a:solidFill>
                <a:srgbClr val="000000"/>
              </a:solidFill>
              <a:latin typeface="Hero"/>
              <a:ea typeface="Hero"/>
              <a:cs typeface="Hero"/>
              <a:sym typeface="Hero"/>
            </a:endParaRPr>
          </a:p>
        </p:txBody>
      </p:sp>
      <p:sp>
        <p:nvSpPr>
          <p:cNvPr id="11" name="AutoShape 11"/>
          <p:cNvSpPr/>
          <p:nvPr/>
        </p:nvSpPr>
        <p:spPr>
          <a:xfrm>
            <a:off x="6674997" y="4560348"/>
            <a:ext cx="9830960" cy="0"/>
          </a:xfrm>
          <a:prstGeom prst="line">
            <a:avLst/>
          </a:prstGeom>
          <a:ln w="19050" cap="flat">
            <a:solidFill>
              <a:srgbClr val="000000"/>
            </a:solidFill>
            <a:prstDash val="solid"/>
            <a:headEnd type="none" w="sm" len="sm"/>
            <a:tailEnd type="none" w="sm" len="sm"/>
          </a:ln>
        </p:spPr>
        <p:txBody>
          <a:bodyPr/>
          <a:lstStyle/>
          <a:p>
            <a:endParaRPr lang="tr-TR"/>
          </a:p>
        </p:txBody>
      </p:sp>
      <p:sp>
        <p:nvSpPr>
          <p:cNvPr id="12" name="TextBox 12"/>
          <p:cNvSpPr txBox="1"/>
          <p:nvPr/>
        </p:nvSpPr>
        <p:spPr>
          <a:xfrm>
            <a:off x="5236769" y="8361279"/>
            <a:ext cx="6564606" cy="738503"/>
          </a:xfrm>
          <a:prstGeom prst="rect">
            <a:avLst/>
          </a:prstGeom>
        </p:spPr>
        <p:txBody>
          <a:bodyPr lIns="0" tIns="0" rIns="0" bIns="0" rtlCol="0" anchor="t">
            <a:spAutoFit/>
          </a:bodyPr>
          <a:lstStyle/>
          <a:p>
            <a:pPr marL="0" lvl="0" indent="0" algn="ctr">
              <a:lnSpc>
                <a:spcPts val="6020"/>
              </a:lnSpc>
              <a:spcBef>
                <a:spcPct val="0"/>
              </a:spcBef>
            </a:pPr>
            <a:r>
              <a:rPr lang="en-US" sz="4300">
                <a:solidFill>
                  <a:srgbClr val="231F20"/>
                </a:solidFill>
                <a:latin typeface="Brittany"/>
                <a:ea typeface="Brittany"/>
                <a:cs typeface="Brittany"/>
                <a:sym typeface="Brittany"/>
              </a:rPr>
              <a:t>MLadies 👑</a:t>
            </a:r>
          </a:p>
        </p:txBody>
      </p:sp>
      <p:sp>
        <p:nvSpPr>
          <p:cNvPr id="13" name="TextBox 13"/>
          <p:cNvSpPr txBox="1"/>
          <p:nvPr/>
        </p:nvSpPr>
        <p:spPr>
          <a:xfrm>
            <a:off x="12333185" y="9602072"/>
            <a:ext cx="2406700" cy="481330"/>
          </a:xfrm>
          <a:prstGeom prst="rect">
            <a:avLst/>
          </a:prstGeom>
        </p:spPr>
        <p:txBody>
          <a:bodyPr lIns="0" tIns="0" rIns="0" bIns="0" rtlCol="0" anchor="t">
            <a:spAutoFit/>
          </a:bodyPr>
          <a:lstStyle/>
          <a:p>
            <a:pPr algn="l">
              <a:lnSpc>
                <a:spcPts val="3919"/>
              </a:lnSpc>
            </a:pPr>
            <a:r>
              <a:rPr lang="en-US" sz="2799" b="1">
                <a:solidFill>
                  <a:srgbClr val="3B3B3B"/>
                </a:solidFill>
                <a:latin typeface="Opun Bold"/>
                <a:ea typeface="Opun Bold"/>
                <a:cs typeface="Opun Bold"/>
                <a:sym typeface="Opun Bold"/>
              </a:rPr>
              <a:t>Merve Sevim </a:t>
            </a:r>
          </a:p>
        </p:txBody>
      </p:sp>
      <p:sp>
        <p:nvSpPr>
          <p:cNvPr id="14" name="TextBox 14"/>
          <p:cNvSpPr txBox="1"/>
          <p:nvPr/>
        </p:nvSpPr>
        <p:spPr>
          <a:xfrm>
            <a:off x="2940201" y="9602072"/>
            <a:ext cx="1857493" cy="481330"/>
          </a:xfrm>
          <a:prstGeom prst="rect">
            <a:avLst/>
          </a:prstGeom>
        </p:spPr>
        <p:txBody>
          <a:bodyPr lIns="0" tIns="0" rIns="0" bIns="0" rtlCol="0" anchor="t">
            <a:spAutoFit/>
          </a:bodyPr>
          <a:lstStyle/>
          <a:p>
            <a:pPr algn="l">
              <a:lnSpc>
                <a:spcPts val="3919"/>
              </a:lnSpc>
            </a:pPr>
            <a:r>
              <a:rPr lang="en-US" sz="2799" b="1">
                <a:solidFill>
                  <a:srgbClr val="3B3B3B"/>
                </a:solidFill>
                <a:latin typeface="Opun Bold"/>
                <a:ea typeface="Opun Bold"/>
                <a:cs typeface="Opun Bold"/>
                <a:sym typeface="Opun Bold"/>
              </a:rPr>
              <a:t>İrem Koçak </a:t>
            </a:r>
          </a:p>
        </p:txBody>
      </p:sp>
      <p:sp>
        <p:nvSpPr>
          <p:cNvPr id="15" name="TextBox 15"/>
          <p:cNvSpPr txBox="1"/>
          <p:nvPr/>
        </p:nvSpPr>
        <p:spPr>
          <a:xfrm>
            <a:off x="7258450" y="9602072"/>
            <a:ext cx="2521245" cy="481330"/>
          </a:xfrm>
          <a:prstGeom prst="rect">
            <a:avLst/>
          </a:prstGeom>
        </p:spPr>
        <p:txBody>
          <a:bodyPr lIns="0" tIns="0" rIns="0" bIns="0" rtlCol="0" anchor="t">
            <a:spAutoFit/>
          </a:bodyPr>
          <a:lstStyle/>
          <a:p>
            <a:pPr algn="l">
              <a:lnSpc>
                <a:spcPts val="3919"/>
              </a:lnSpc>
            </a:pPr>
            <a:r>
              <a:rPr lang="en-US" sz="2799" b="1">
                <a:solidFill>
                  <a:srgbClr val="3B3B3B"/>
                </a:solidFill>
                <a:latin typeface="Opun Bold"/>
                <a:ea typeface="Opun Bold"/>
                <a:cs typeface="Opun Bold"/>
                <a:sym typeface="Opun Bold"/>
              </a:rPr>
              <a:t>Ceren Akyürek </a:t>
            </a: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910125" y="8223379"/>
            <a:ext cx="4370963" cy="4370963"/>
          </a:xfrm>
          <a:custGeom>
            <a:avLst/>
            <a:gdLst/>
            <a:ahLst/>
            <a:cxnLst/>
            <a:rect l="l" t="t" r="r" b="b"/>
            <a:pathLst>
              <a:path w="4370963" h="4370963">
                <a:moveTo>
                  <a:pt x="0" y="0"/>
                </a:moveTo>
                <a:lnTo>
                  <a:pt x="4370963" y="0"/>
                </a:lnTo>
                <a:lnTo>
                  <a:pt x="4370963" y="4370964"/>
                </a:lnTo>
                <a:lnTo>
                  <a:pt x="0" y="43709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 name="Freeform 3"/>
          <p:cNvSpPr/>
          <p:nvPr/>
        </p:nvSpPr>
        <p:spPr>
          <a:xfrm rot="-5400000">
            <a:off x="16903308" y="-145072"/>
            <a:ext cx="1953238" cy="1953238"/>
          </a:xfrm>
          <a:custGeom>
            <a:avLst/>
            <a:gdLst/>
            <a:ahLst/>
            <a:cxnLst/>
            <a:rect l="l" t="t" r="r" b="b"/>
            <a:pathLst>
              <a:path w="1953238" h="1953238">
                <a:moveTo>
                  <a:pt x="0" y="0"/>
                </a:moveTo>
                <a:lnTo>
                  <a:pt x="1953238" y="0"/>
                </a:lnTo>
                <a:lnTo>
                  <a:pt x="1953238" y="1953238"/>
                </a:lnTo>
                <a:lnTo>
                  <a:pt x="0" y="19532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4" name="Freeform 4"/>
          <p:cNvSpPr/>
          <p:nvPr/>
        </p:nvSpPr>
        <p:spPr>
          <a:xfrm>
            <a:off x="16686679" y="605506"/>
            <a:ext cx="855724" cy="846389"/>
          </a:xfrm>
          <a:custGeom>
            <a:avLst/>
            <a:gdLst/>
            <a:ahLst/>
            <a:cxnLst/>
            <a:rect l="l" t="t" r="r" b="b"/>
            <a:pathLst>
              <a:path w="855724" h="846389">
                <a:moveTo>
                  <a:pt x="0" y="0"/>
                </a:moveTo>
                <a:lnTo>
                  <a:pt x="855724" y="0"/>
                </a:lnTo>
                <a:lnTo>
                  <a:pt x="855724" y="846388"/>
                </a:lnTo>
                <a:lnTo>
                  <a:pt x="0" y="8463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5" name="Freeform 5"/>
          <p:cNvSpPr/>
          <p:nvPr/>
        </p:nvSpPr>
        <p:spPr>
          <a:xfrm rot="-5400000">
            <a:off x="1018298" y="8890438"/>
            <a:ext cx="1907090" cy="1886286"/>
          </a:xfrm>
          <a:custGeom>
            <a:avLst/>
            <a:gdLst/>
            <a:ahLst/>
            <a:cxnLst/>
            <a:rect l="l" t="t" r="r" b="b"/>
            <a:pathLst>
              <a:path w="1907090" h="1886286">
                <a:moveTo>
                  <a:pt x="0" y="0"/>
                </a:moveTo>
                <a:lnTo>
                  <a:pt x="1907090" y="0"/>
                </a:lnTo>
                <a:lnTo>
                  <a:pt x="1907090" y="1886285"/>
                </a:lnTo>
                <a:lnTo>
                  <a:pt x="0" y="18862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6" name="Freeform 6"/>
          <p:cNvSpPr/>
          <p:nvPr/>
        </p:nvSpPr>
        <p:spPr>
          <a:xfrm flipV="1">
            <a:off x="15752613" y="9258300"/>
            <a:ext cx="1506687" cy="1150561"/>
          </a:xfrm>
          <a:custGeom>
            <a:avLst/>
            <a:gdLst/>
            <a:ahLst/>
            <a:cxnLst/>
            <a:rect l="l" t="t" r="r" b="b"/>
            <a:pathLst>
              <a:path w="1506687" h="1150561">
                <a:moveTo>
                  <a:pt x="0" y="1150561"/>
                </a:moveTo>
                <a:lnTo>
                  <a:pt x="1506687" y="1150561"/>
                </a:lnTo>
                <a:lnTo>
                  <a:pt x="1506687" y="0"/>
                </a:lnTo>
                <a:lnTo>
                  <a:pt x="0" y="0"/>
                </a:lnTo>
                <a:lnTo>
                  <a:pt x="0" y="1150561"/>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tr-TR"/>
          </a:p>
        </p:txBody>
      </p:sp>
      <p:sp>
        <p:nvSpPr>
          <p:cNvPr id="7" name="Freeform 7"/>
          <p:cNvSpPr/>
          <p:nvPr/>
        </p:nvSpPr>
        <p:spPr>
          <a:xfrm>
            <a:off x="275356" y="-121861"/>
            <a:ext cx="1506687" cy="1150561"/>
          </a:xfrm>
          <a:custGeom>
            <a:avLst/>
            <a:gdLst/>
            <a:ahLst/>
            <a:cxnLst/>
            <a:rect l="l" t="t" r="r" b="b"/>
            <a:pathLst>
              <a:path w="1506687" h="1150561">
                <a:moveTo>
                  <a:pt x="0" y="0"/>
                </a:moveTo>
                <a:lnTo>
                  <a:pt x="1506688" y="0"/>
                </a:lnTo>
                <a:lnTo>
                  <a:pt x="1506688" y="1150561"/>
                </a:lnTo>
                <a:lnTo>
                  <a:pt x="0" y="115056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tr-TR"/>
          </a:p>
        </p:txBody>
      </p:sp>
      <p:sp>
        <p:nvSpPr>
          <p:cNvPr id="8" name="TextBox 8"/>
          <p:cNvSpPr txBox="1"/>
          <p:nvPr/>
        </p:nvSpPr>
        <p:spPr>
          <a:xfrm>
            <a:off x="1028700" y="643606"/>
            <a:ext cx="17104525" cy="8396924"/>
          </a:xfrm>
          <a:prstGeom prst="rect">
            <a:avLst/>
          </a:prstGeom>
        </p:spPr>
        <p:txBody>
          <a:bodyPr lIns="0" tIns="0" rIns="0" bIns="0" rtlCol="0" anchor="t">
            <a:spAutoFit/>
          </a:bodyPr>
          <a:lstStyle/>
          <a:p>
            <a:pPr algn="l">
              <a:lnSpc>
                <a:spcPts val="2511"/>
              </a:lnSpc>
            </a:pPr>
            <a:endParaRPr/>
          </a:p>
          <a:p>
            <a:pPr algn="l">
              <a:lnSpc>
                <a:spcPts val="2511"/>
              </a:lnSpc>
            </a:pPr>
            <a:r>
              <a:rPr lang="en-US" sz="2511">
                <a:solidFill>
                  <a:srgbClr val="000000"/>
                </a:solidFill>
                <a:latin typeface="Opun"/>
                <a:ea typeface="Opun"/>
                <a:cs typeface="Opun"/>
                <a:sym typeface="Opun"/>
              </a:rPr>
              <a:t>📌</a:t>
            </a:r>
            <a:r>
              <a:rPr lang="en-US" sz="2511" b="1">
                <a:solidFill>
                  <a:srgbClr val="000000"/>
                </a:solidFill>
                <a:latin typeface="Opun Bold"/>
                <a:ea typeface="Opun Bold"/>
                <a:cs typeface="Opun Bold"/>
                <a:sym typeface="Opun Bold"/>
              </a:rPr>
              <a:t>  NEW_parent_education_effect_on_G3:</a:t>
            </a:r>
          </a:p>
          <a:p>
            <a:pPr algn="l">
              <a:lnSpc>
                <a:spcPts val="2511"/>
              </a:lnSpc>
            </a:pPr>
            <a:endParaRPr lang="en-US" sz="2511" b="1">
              <a:solidFill>
                <a:srgbClr val="000000"/>
              </a:solidFill>
              <a:latin typeface="Opun Bold"/>
              <a:ea typeface="Opun Bold"/>
              <a:cs typeface="Opun Bold"/>
              <a:sym typeface="Opun Bold"/>
            </a:endParaRPr>
          </a:p>
          <a:p>
            <a:pPr algn="l">
              <a:lnSpc>
                <a:spcPts val="2511"/>
              </a:lnSpc>
            </a:pPr>
            <a:r>
              <a:rPr lang="en-US" sz="2511">
                <a:solidFill>
                  <a:srgbClr val="000000"/>
                </a:solidFill>
                <a:latin typeface="Opun"/>
                <a:ea typeface="Opun"/>
                <a:cs typeface="Opun"/>
                <a:sym typeface="Opun"/>
              </a:rPr>
              <a:t>Anne ve babanın eğitim seviyeleri yüksek olan öğrenciler genellikle daha fazla akademik destek ve bilinçli bir eğitim ortamına sahiptir. Bu durum öğrencinin başarısını olumlu yönde etkileyebilir.</a:t>
            </a:r>
          </a:p>
          <a:p>
            <a:pPr algn="l">
              <a:lnSpc>
                <a:spcPts val="2511"/>
              </a:lnSpc>
            </a:pPr>
            <a:endParaRPr lang="en-US" sz="2511">
              <a:solidFill>
                <a:srgbClr val="000000"/>
              </a:solidFill>
              <a:latin typeface="Opun"/>
              <a:ea typeface="Opun"/>
              <a:cs typeface="Opun"/>
              <a:sym typeface="Opun"/>
            </a:endParaRPr>
          </a:p>
          <a:p>
            <a:pPr algn="l">
              <a:lnSpc>
                <a:spcPts val="2511"/>
              </a:lnSpc>
            </a:pPr>
            <a:r>
              <a:rPr lang="en-US" sz="2511">
                <a:solidFill>
                  <a:srgbClr val="000000"/>
                </a:solidFill>
                <a:latin typeface="Opun"/>
                <a:ea typeface="Opun"/>
                <a:cs typeface="Opun"/>
                <a:sym typeface="Opun"/>
              </a:rPr>
              <a:t> </a:t>
            </a:r>
            <a:r>
              <a:rPr lang="en-US" sz="2511" i="1">
                <a:solidFill>
                  <a:srgbClr val="000000"/>
                </a:solidFill>
                <a:latin typeface="Opun Italics"/>
                <a:ea typeface="Opun Italics"/>
                <a:cs typeface="Opun Italics"/>
                <a:sym typeface="Opun Italics"/>
              </a:rPr>
              <a:t>(Students with more educated parents often receive better academic support and grow up in more education-oriented environments, which positively influences their final performance.)</a:t>
            </a:r>
          </a:p>
          <a:p>
            <a:pPr algn="l">
              <a:lnSpc>
                <a:spcPts val="2511"/>
              </a:lnSpc>
            </a:pPr>
            <a:endParaRPr lang="en-US" sz="2511" i="1">
              <a:solidFill>
                <a:srgbClr val="000000"/>
              </a:solidFill>
              <a:latin typeface="Opun Italics"/>
              <a:ea typeface="Opun Italics"/>
              <a:cs typeface="Opun Italics"/>
              <a:sym typeface="Opun Italics"/>
            </a:endParaRPr>
          </a:p>
          <a:p>
            <a:pPr algn="l">
              <a:lnSpc>
                <a:spcPts val="2511"/>
              </a:lnSpc>
            </a:pPr>
            <a:r>
              <a:rPr lang="en-US" sz="2511">
                <a:solidFill>
                  <a:srgbClr val="000000"/>
                </a:solidFill>
                <a:latin typeface="Opun"/>
                <a:ea typeface="Opun"/>
                <a:cs typeface="Opun"/>
                <a:sym typeface="Opun"/>
              </a:rPr>
              <a:t>📌 </a:t>
            </a:r>
            <a:r>
              <a:rPr lang="en-US" sz="2511" b="1">
                <a:solidFill>
                  <a:srgbClr val="000000"/>
                </a:solidFill>
                <a:latin typeface="Opun Bold"/>
                <a:ea typeface="Opun Bold"/>
                <a:cs typeface="Opun Bold"/>
                <a:sym typeface="Opun Bold"/>
              </a:rPr>
              <a:t> NEW_avg_grade:</a:t>
            </a:r>
          </a:p>
          <a:p>
            <a:pPr algn="l">
              <a:lnSpc>
                <a:spcPts val="2511"/>
              </a:lnSpc>
            </a:pPr>
            <a:endParaRPr lang="en-US" sz="2511" b="1">
              <a:solidFill>
                <a:srgbClr val="000000"/>
              </a:solidFill>
              <a:latin typeface="Opun Bold"/>
              <a:ea typeface="Opun Bold"/>
              <a:cs typeface="Opun Bold"/>
              <a:sym typeface="Opun Bold"/>
            </a:endParaRPr>
          </a:p>
          <a:p>
            <a:pPr algn="l">
              <a:lnSpc>
                <a:spcPts val="2511"/>
              </a:lnSpc>
            </a:pPr>
            <a:r>
              <a:rPr lang="en-US" sz="2511">
                <a:solidFill>
                  <a:srgbClr val="000000"/>
                </a:solidFill>
                <a:latin typeface="Opun"/>
                <a:ea typeface="Opun"/>
                <a:cs typeface="Opun"/>
                <a:sym typeface="Opun"/>
              </a:rPr>
              <a:t>Bir öğrencinin dönem içindeki (G1 ve G2) not ortalaması, dönem sonundaki başarısının en güçlü göstergelerinden biridir. </a:t>
            </a:r>
          </a:p>
          <a:p>
            <a:pPr algn="l">
              <a:lnSpc>
                <a:spcPts val="2511"/>
              </a:lnSpc>
            </a:pPr>
            <a:r>
              <a:rPr lang="en-US" sz="2511">
                <a:solidFill>
                  <a:srgbClr val="000000"/>
                </a:solidFill>
                <a:latin typeface="Opun"/>
                <a:ea typeface="Opun"/>
                <a:cs typeface="Opun"/>
                <a:sym typeface="Opun"/>
              </a:rPr>
              <a:t>Bu nedenle G3 tahmininde önemli bir referans noktasıdır.</a:t>
            </a:r>
          </a:p>
          <a:p>
            <a:pPr algn="l">
              <a:lnSpc>
                <a:spcPts val="2511"/>
              </a:lnSpc>
            </a:pPr>
            <a:endParaRPr lang="en-US" sz="2511">
              <a:solidFill>
                <a:srgbClr val="000000"/>
              </a:solidFill>
              <a:latin typeface="Opun"/>
              <a:ea typeface="Opun"/>
              <a:cs typeface="Opun"/>
              <a:sym typeface="Opun"/>
            </a:endParaRPr>
          </a:p>
          <a:p>
            <a:pPr algn="l">
              <a:lnSpc>
                <a:spcPts val="2511"/>
              </a:lnSpc>
            </a:pPr>
            <a:r>
              <a:rPr lang="en-US" sz="2511">
                <a:solidFill>
                  <a:srgbClr val="000000"/>
                </a:solidFill>
                <a:latin typeface="Opun"/>
                <a:ea typeface="Opun"/>
                <a:cs typeface="Opun"/>
                <a:sym typeface="Opun"/>
              </a:rPr>
              <a:t> </a:t>
            </a:r>
            <a:r>
              <a:rPr lang="en-US" sz="2511" i="1">
                <a:solidFill>
                  <a:srgbClr val="000000"/>
                </a:solidFill>
                <a:latin typeface="Opun Italics"/>
                <a:ea typeface="Opun Italics"/>
                <a:cs typeface="Opun Italics"/>
                <a:sym typeface="Opun Italics"/>
              </a:rPr>
              <a:t>(The average of G1 and G2 is a strong indicator of the final grade (G3), reflecting the student’s consistent academic trend during the term.)</a:t>
            </a:r>
          </a:p>
          <a:p>
            <a:pPr algn="l">
              <a:lnSpc>
                <a:spcPts val="2511"/>
              </a:lnSpc>
            </a:pPr>
            <a:endParaRPr lang="en-US" sz="2511" i="1">
              <a:solidFill>
                <a:srgbClr val="000000"/>
              </a:solidFill>
              <a:latin typeface="Opun Italics"/>
              <a:ea typeface="Opun Italics"/>
              <a:cs typeface="Opun Italics"/>
              <a:sym typeface="Opun Italics"/>
            </a:endParaRPr>
          </a:p>
          <a:p>
            <a:pPr algn="l">
              <a:lnSpc>
                <a:spcPts val="2511"/>
              </a:lnSpc>
            </a:pPr>
            <a:r>
              <a:rPr lang="en-US" sz="2511" b="1">
                <a:solidFill>
                  <a:srgbClr val="000000"/>
                </a:solidFill>
                <a:latin typeface="Opun Bold"/>
                <a:ea typeface="Opun Bold"/>
                <a:cs typeface="Opun Bold"/>
                <a:sym typeface="Opun Bold"/>
              </a:rPr>
              <a:t> 📌 NEW_nursery_success_interaction:</a:t>
            </a:r>
          </a:p>
          <a:p>
            <a:pPr algn="l">
              <a:lnSpc>
                <a:spcPts val="2511"/>
              </a:lnSpc>
            </a:pPr>
            <a:endParaRPr lang="en-US" sz="2511" b="1">
              <a:solidFill>
                <a:srgbClr val="000000"/>
              </a:solidFill>
              <a:latin typeface="Opun Bold"/>
              <a:ea typeface="Opun Bold"/>
              <a:cs typeface="Opun Bold"/>
              <a:sym typeface="Opun Bold"/>
            </a:endParaRPr>
          </a:p>
          <a:p>
            <a:pPr algn="l">
              <a:lnSpc>
                <a:spcPts val="2511"/>
              </a:lnSpc>
            </a:pPr>
            <a:r>
              <a:rPr lang="en-US" sz="2511">
                <a:solidFill>
                  <a:srgbClr val="000000"/>
                </a:solidFill>
                <a:latin typeface="Opun"/>
                <a:ea typeface="Opun"/>
                <a:cs typeface="Opun"/>
                <a:sym typeface="Opun"/>
              </a:rPr>
              <a:t> Anaokuluna gitmiş olmak, öğrencinin erken yaşta eğitim ile tanışmasını sağlar. Bu faktör, özellikle küçük yaşlardan itibaren eğitim alışkanlığı kazanmış bireylerde uzun vadede başarıyla ilişkilendirilebilir.</a:t>
            </a:r>
          </a:p>
          <a:p>
            <a:pPr algn="l">
              <a:lnSpc>
                <a:spcPts val="2511"/>
              </a:lnSpc>
            </a:pPr>
            <a:endParaRPr lang="en-US" sz="2511">
              <a:solidFill>
                <a:srgbClr val="000000"/>
              </a:solidFill>
              <a:latin typeface="Opun"/>
              <a:ea typeface="Opun"/>
              <a:cs typeface="Opun"/>
              <a:sym typeface="Opun"/>
            </a:endParaRPr>
          </a:p>
          <a:p>
            <a:pPr algn="l">
              <a:lnSpc>
                <a:spcPts val="2511"/>
              </a:lnSpc>
            </a:pPr>
            <a:r>
              <a:rPr lang="en-US" sz="2511" i="1">
                <a:solidFill>
                  <a:srgbClr val="000000"/>
                </a:solidFill>
                <a:latin typeface="Opun Italics"/>
                <a:ea typeface="Opun Italics"/>
                <a:cs typeface="Opun Italics"/>
                <a:sym typeface="Opun Italics"/>
              </a:rPr>
              <a:t> (Attending nursery school can contribute to early development of learning habits, which may translate into higher academic success in later years.)</a:t>
            </a:r>
          </a:p>
          <a:p>
            <a:pPr marL="0" lvl="0" indent="0" algn="l">
              <a:lnSpc>
                <a:spcPts val="6163"/>
              </a:lnSpc>
            </a:pPr>
            <a:endParaRPr lang="en-US" sz="2511" i="1">
              <a:solidFill>
                <a:srgbClr val="000000"/>
              </a:solidFill>
              <a:latin typeface="Opun Italics"/>
              <a:ea typeface="Opun Italics"/>
              <a:cs typeface="Opun Italics"/>
              <a:sym typeface="Opun Italics"/>
            </a:endParaRPr>
          </a:p>
        </p:txBody>
      </p:sp>
      <p:sp>
        <p:nvSpPr>
          <p:cNvPr id="9" name="TextBox 9"/>
          <p:cNvSpPr txBox="1"/>
          <p:nvPr/>
        </p:nvSpPr>
        <p:spPr>
          <a:xfrm>
            <a:off x="204036" y="48409"/>
            <a:ext cx="17879927" cy="1028468"/>
          </a:xfrm>
          <a:prstGeom prst="rect">
            <a:avLst/>
          </a:prstGeom>
        </p:spPr>
        <p:txBody>
          <a:bodyPr lIns="0" tIns="0" rIns="0" bIns="0" rtlCol="0" anchor="t">
            <a:spAutoFit/>
          </a:bodyPr>
          <a:lstStyle/>
          <a:p>
            <a:pPr algn="ctr">
              <a:lnSpc>
                <a:spcPts val="4359"/>
              </a:lnSpc>
            </a:pPr>
            <a:r>
              <a:rPr lang="en-US" sz="2906" b="1" i="1">
                <a:solidFill>
                  <a:srgbClr val="000000"/>
                </a:solidFill>
                <a:latin typeface="Opun Bold Italics"/>
                <a:ea typeface="Opun Bold Italics"/>
                <a:cs typeface="Opun Bold Italics"/>
                <a:sym typeface="Opun Bold Italics"/>
              </a:rPr>
              <a:t>Neden Bu Değişkenler? (Why These Features Matter?)</a:t>
            </a:r>
          </a:p>
          <a:p>
            <a:pPr algn="ctr">
              <a:lnSpc>
                <a:spcPts val="3909"/>
              </a:lnSpc>
              <a:spcBef>
                <a:spcPct val="0"/>
              </a:spcBef>
            </a:pPr>
            <a:endParaRPr lang="en-US" sz="2906" b="1" i="1">
              <a:solidFill>
                <a:srgbClr val="000000"/>
              </a:solidFill>
              <a:latin typeface="Opun Bold Italics"/>
              <a:ea typeface="Opun Bold Italics"/>
              <a:cs typeface="Opun Bold Italics"/>
              <a:sym typeface="Opun Bold Italics"/>
            </a:endParaRPr>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6111184" y="-145072"/>
            <a:ext cx="2745362" cy="2745362"/>
          </a:xfrm>
          <a:custGeom>
            <a:avLst/>
            <a:gdLst/>
            <a:ahLst/>
            <a:cxnLst/>
            <a:rect l="l" t="t" r="r" b="b"/>
            <a:pathLst>
              <a:path w="2745362" h="2745362">
                <a:moveTo>
                  <a:pt x="0" y="0"/>
                </a:moveTo>
                <a:lnTo>
                  <a:pt x="2745362" y="0"/>
                </a:lnTo>
                <a:lnTo>
                  <a:pt x="2745362" y="2745362"/>
                </a:lnTo>
                <a:lnTo>
                  <a:pt x="0" y="27453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 name="Freeform 3"/>
          <p:cNvSpPr/>
          <p:nvPr/>
        </p:nvSpPr>
        <p:spPr>
          <a:xfrm>
            <a:off x="17259300" y="-280646"/>
            <a:ext cx="1323787" cy="1309346"/>
          </a:xfrm>
          <a:custGeom>
            <a:avLst/>
            <a:gdLst/>
            <a:ahLst/>
            <a:cxnLst/>
            <a:rect l="l" t="t" r="r" b="b"/>
            <a:pathLst>
              <a:path w="1323787" h="1309346">
                <a:moveTo>
                  <a:pt x="0" y="0"/>
                </a:moveTo>
                <a:lnTo>
                  <a:pt x="1323787" y="0"/>
                </a:lnTo>
                <a:lnTo>
                  <a:pt x="1323787" y="1309346"/>
                </a:lnTo>
                <a:lnTo>
                  <a:pt x="0" y="13093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4" name="Freeform 4"/>
          <p:cNvSpPr/>
          <p:nvPr/>
        </p:nvSpPr>
        <p:spPr>
          <a:xfrm flipV="1">
            <a:off x="15607854" y="9189674"/>
            <a:ext cx="1651446" cy="1261104"/>
          </a:xfrm>
          <a:custGeom>
            <a:avLst/>
            <a:gdLst/>
            <a:ahLst/>
            <a:cxnLst/>
            <a:rect l="l" t="t" r="r" b="b"/>
            <a:pathLst>
              <a:path w="1651446" h="1261104">
                <a:moveTo>
                  <a:pt x="0" y="1261104"/>
                </a:moveTo>
                <a:lnTo>
                  <a:pt x="1651446" y="1261104"/>
                </a:lnTo>
                <a:lnTo>
                  <a:pt x="1651446" y="0"/>
                </a:lnTo>
                <a:lnTo>
                  <a:pt x="0" y="0"/>
                </a:lnTo>
                <a:lnTo>
                  <a:pt x="0" y="1261104"/>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5" name="Freeform 5"/>
          <p:cNvSpPr/>
          <p:nvPr/>
        </p:nvSpPr>
        <p:spPr>
          <a:xfrm>
            <a:off x="145119" y="-121861"/>
            <a:ext cx="1767163" cy="1349470"/>
          </a:xfrm>
          <a:custGeom>
            <a:avLst/>
            <a:gdLst/>
            <a:ahLst/>
            <a:cxnLst/>
            <a:rect l="l" t="t" r="r" b="b"/>
            <a:pathLst>
              <a:path w="1767163" h="1349470">
                <a:moveTo>
                  <a:pt x="0" y="0"/>
                </a:moveTo>
                <a:lnTo>
                  <a:pt x="1767162" y="0"/>
                </a:lnTo>
                <a:lnTo>
                  <a:pt x="1767162" y="1349470"/>
                </a:lnTo>
                <a:lnTo>
                  <a:pt x="0" y="13494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6" name="Freeform 6"/>
          <p:cNvSpPr/>
          <p:nvPr/>
        </p:nvSpPr>
        <p:spPr>
          <a:xfrm>
            <a:off x="12355509" y="2727808"/>
            <a:ext cx="5128356" cy="5722016"/>
          </a:xfrm>
          <a:custGeom>
            <a:avLst/>
            <a:gdLst/>
            <a:ahLst/>
            <a:cxnLst/>
            <a:rect l="l" t="t" r="r" b="b"/>
            <a:pathLst>
              <a:path w="5128356" h="5722016">
                <a:moveTo>
                  <a:pt x="0" y="0"/>
                </a:moveTo>
                <a:lnTo>
                  <a:pt x="5128356" y="0"/>
                </a:lnTo>
                <a:lnTo>
                  <a:pt x="5128356" y="5722015"/>
                </a:lnTo>
                <a:lnTo>
                  <a:pt x="0" y="572201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tr-TR"/>
          </a:p>
        </p:txBody>
      </p:sp>
      <p:sp>
        <p:nvSpPr>
          <p:cNvPr id="7" name="TextBox 7"/>
          <p:cNvSpPr txBox="1"/>
          <p:nvPr/>
        </p:nvSpPr>
        <p:spPr>
          <a:xfrm>
            <a:off x="3766467" y="613410"/>
            <a:ext cx="10360294" cy="963930"/>
          </a:xfrm>
          <a:prstGeom prst="rect">
            <a:avLst/>
          </a:prstGeom>
        </p:spPr>
        <p:txBody>
          <a:bodyPr lIns="0" tIns="0" rIns="0" bIns="0" rtlCol="0" anchor="t">
            <a:spAutoFit/>
          </a:bodyPr>
          <a:lstStyle/>
          <a:p>
            <a:pPr marL="0" lvl="0" indent="0" algn="l">
              <a:lnSpc>
                <a:spcPts val="7200"/>
              </a:lnSpc>
            </a:pPr>
            <a:r>
              <a:rPr lang="en-US" sz="7200" b="1">
                <a:solidFill>
                  <a:srgbClr val="000000"/>
                </a:solidFill>
                <a:latin typeface="Opun Bold"/>
                <a:ea typeface="Opun Bold"/>
                <a:cs typeface="Opun Bold"/>
                <a:sym typeface="Opun Bold"/>
              </a:rPr>
              <a:t>Modelleme (Modeling)</a:t>
            </a:r>
          </a:p>
        </p:txBody>
      </p:sp>
      <p:sp>
        <p:nvSpPr>
          <p:cNvPr id="8" name="TextBox 8"/>
          <p:cNvSpPr txBox="1"/>
          <p:nvPr/>
        </p:nvSpPr>
        <p:spPr>
          <a:xfrm>
            <a:off x="3673029" y="1902232"/>
            <a:ext cx="7765482" cy="7354117"/>
          </a:xfrm>
          <a:prstGeom prst="rect">
            <a:avLst/>
          </a:prstGeom>
        </p:spPr>
        <p:txBody>
          <a:bodyPr lIns="0" tIns="0" rIns="0" bIns="0" rtlCol="0" anchor="t">
            <a:spAutoFit/>
          </a:bodyPr>
          <a:lstStyle/>
          <a:p>
            <a:pPr algn="l">
              <a:lnSpc>
                <a:spcPts val="3038"/>
              </a:lnSpc>
            </a:pPr>
            <a:endParaRPr/>
          </a:p>
          <a:p>
            <a:pPr algn="l">
              <a:lnSpc>
                <a:spcPts val="5356"/>
              </a:lnSpc>
            </a:pPr>
            <a:r>
              <a:rPr lang="en-US" sz="3150" b="1">
                <a:solidFill>
                  <a:srgbClr val="000000"/>
                </a:solidFill>
                <a:latin typeface="Opun Bold"/>
                <a:ea typeface="Opun Bold"/>
                <a:cs typeface="Opun Bold"/>
                <a:sym typeface="Opun Bold"/>
              </a:rPr>
              <a:t>  Denenen modeller (Tested Models)</a:t>
            </a:r>
            <a:r>
              <a:rPr lang="en-US" sz="3150">
                <a:solidFill>
                  <a:srgbClr val="000000"/>
                </a:solidFill>
                <a:latin typeface="Opun"/>
                <a:ea typeface="Opun"/>
                <a:cs typeface="Opun"/>
                <a:sym typeface="Opun"/>
              </a:rPr>
              <a:t>:</a:t>
            </a:r>
          </a:p>
          <a:p>
            <a:pPr marL="1108114" lvl="2" indent="-369371" algn="l">
              <a:lnSpc>
                <a:spcPts val="4362"/>
              </a:lnSpc>
              <a:buFont typeface="Arial"/>
              <a:buChar char="⚬"/>
            </a:pPr>
            <a:r>
              <a:rPr lang="en-US" sz="2566">
                <a:solidFill>
                  <a:srgbClr val="000000"/>
                </a:solidFill>
                <a:latin typeface="Opun"/>
                <a:ea typeface="Opun"/>
                <a:cs typeface="Opun"/>
                <a:sym typeface="Opun"/>
              </a:rPr>
              <a:t>Linear Regression (LR)</a:t>
            </a:r>
          </a:p>
          <a:p>
            <a:pPr marL="1108114" lvl="2" indent="-369371" algn="l">
              <a:lnSpc>
                <a:spcPts val="4362"/>
              </a:lnSpc>
              <a:buFont typeface="Arial"/>
              <a:buChar char="⚬"/>
            </a:pPr>
            <a:r>
              <a:rPr lang="en-US" sz="2566">
                <a:solidFill>
                  <a:srgbClr val="000000"/>
                </a:solidFill>
                <a:latin typeface="Opun"/>
                <a:ea typeface="Opun"/>
                <a:cs typeface="Opun"/>
                <a:sym typeface="Opun"/>
              </a:rPr>
              <a:t>KNN</a:t>
            </a:r>
          </a:p>
          <a:p>
            <a:pPr marL="1108114" lvl="2" indent="-369371" algn="l">
              <a:lnSpc>
                <a:spcPts val="4362"/>
              </a:lnSpc>
              <a:buFont typeface="Arial"/>
              <a:buChar char="⚬"/>
            </a:pPr>
            <a:r>
              <a:rPr lang="en-US" sz="2566">
                <a:solidFill>
                  <a:srgbClr val="000000"/>
                </a:solidFill>
                <a:latin typeface="Opun"/>
                <a:ea typeface="Opun"/>
                <a:cs typeface="Opun"/>
                <a:sym typeface="Opun"/>
              </a:rPr>
              <a:t>Decision Tree (CART)</a:t>
            </a:r>
          </a:p>
          <a:p>
            <a:pPr marL="1108114" lvl="2" indent="-369371" algn="l">
              <a:lnSpc>
                <a:spcPts val="4362"/>
              </a:lnSpc>
              <a:buFont typeface="Arial"/>
              <a:buChar char="⚬"/>
            </a:pPr>
            <a:r>
              <a:rPr lang="en-US" sz="2566">
                <a:solidFill>
                  <a:srgbClr val="000000"/>
                </a:solidFill>
                <a:latin typeface="Opun"/>
                <a:ea typeface="Opun"/>
                <a:cs typeface="Opun"/>
                <a:sym typeface="Opun"/>
              </a:rPr>
              <a:t>Random Forest</a:t>
            </a:r>
          </a:p>
          <a:p>
            <a:pPr marL="1108114" lvl="2" indent="-369371" algn="l">
              <a:lnSpc>
                <a:spcPts val="4362"/>
              </a:lnSpc>
              <a:buFont typeface="Arial"/>
              <a:buChar char="⚬"/>
            </a:pPr>
            <a:r>
              <a:rPr lang="en-US" sz="2566">
                <a:solidFill>
                  <a:srgbClr val="000000"/>
                </a:solidFill>
                <a:latin typeface="Opun"/>
                <a:ea typeface="Opun"/>
                <a:cs typeface="Opun"/>
                <a:sym typeface="Opun"/>
              </a:rPr>
              <a:t>Gradient Boosting</a:t>
            </a:r>
          </a:p>
          <a:p>
            <a:pPr marL="1108114" lvl="2" indent="-369371" algn="l">
              <a:lnSpc>
                <a:spcPts val="4362"/>
              </a:lnSpc>
              <a:buFont typeface="Arial"/>
              <a:buChar char="⚬"/>
            </a:pPr>
            <a:r>
              <a:rPr lang="en-US" sz="2566">
                <a:solidFill>
                  <a:srgbClr val="000000"/>
                </a:solidFill>
                <a:latin typeface="Opun"/>
                <a:ea typeface="Opun"/>
                <a:cs typeface="Opun"/>
                <a:sym typeface="Opun"/>
              </a:rPr>
              <a:t>XGBoost</a:t>
            </a:r>
          </a:p>
          <a:p>
            <a:pPr marL="1108114" lvl="2" indent="-369371" algn="l">
              <a:lnSpc>
                <a:spcPts val="4362"/>
              </a:lnSpc>
              <a:buFont typeface="Arial"/>
              <a:buChar char="⚬"/>
            </a:pPr>
            <a:r>
              <a:rPr lang="en-US" sz="2566">
                <a:solidFill>
                  <a:srgbClr val="000000"/>
                </a:solidFill>
                <a:latin typeface="Opun"/>
                <a:ea typeface="Opun"/>
                <a:cs typeface="Opun"/>
                <a:sym typeface="Opun"/>
              </a:rPr>
              <a:t>LightGBM</a:t>
            </a:r>
          </a:p>
          <a:p>
            <a:pPr algn="l">
              <a:lnSpc>
                <a:spcPts val="4362"/>
              </a:lnSpc>
            </a:pPr>
            <a:endParaRPr lang="en-US" sz="2566">
              <a:solidFill>
                <a:srgbClr val="000000"/>
              </a:solidFill>
              <a:latin typeface="Opun"/>
              <a:ea typeface="Opun"/>
              <a:cs typeface="Opun"/>
              <a:sym typeface="Opun"/>
            </a:endParaRPr>
          </a:p>
          <a:p>
            <a:pPr algn="l">
              <a:lnSpc>
                <a:spcPts val="4532"/>
              </a:lnSpc>
            </a:pPr>
            <a:r>
              <a:rPr lang="en-US" sz="2666" i="1">
                <a:solidFill>
                  <a:srgbClr val="000000"/>
                </a:solidFill>
                <a:latin typeface="Opun Italics"/>
                <a:ea typeface="Opun Italics"/>
                <a:cs typeface="Opun Italics"/>
                <a:sym typeface="Opun Italics"/>
              </a:rPr>
              <a:t>We used several regression algorithms to predict students' final grade.</a:t>
            </a:r>
          </a:p>
          <a:p>
            <a:pPr marL="0" lvl="0" indent="0" algn="l">
              <a:lnSpc>
                <a:spcPts val="3038"/>
              </a:lnSpc>
            </a:pPr>
            <a:endParaRPr lang="en-US" sz="2666" i="1">
              <a:solidFill>
                <a:srgbClr val="000000"/>
              </a:solidFill>
              <a:latin typeface="Opun Italics"/>
              <a:ea typeface="Opun Italics"/>
              <a:cs typeface="Opun Italics"/>
              <a:sym typeface="Opun Italics"/>
            </a:endParaRPr>
          </a:p>
          <a:p>
            <a:pPr marL="0" lvl="0" indent="0" algn="l">
              <a:lnSpc>
                <a:spcPts val="3038"/>
              </a:lnSpc>
            </a:pPr>
            <a:endParaRPr lang="en-US" sz="2666" i="1">
              <a:solidFill>
                <a:srgbClr val="000000"/>
              </a:solidFill>
              <a:latin typeface="Opun Italics"/>
              <a:ea typeface="Opun Italics"/>
              <a:cs typeface="Opun Italics"/>
              <a:sym typeface="Opun Italics"/>
            </a:endParaRPr>
          </a:p>
        </p:txBody>
      </p:sp>
      <p:sp>
        <p:nvSpPr>
          <p:cNvPr id="9" name="Freeform 9"/>
          <p:cNvSpPr/>
          <p:nvPr/>
        </p:nvSpPr>
        <p:spPr>
          <a:xfrm rot="-5400000">
            <a:off x="-701262" y="7790234"/>
            <a:ext cx="3019965" cy="3019965"/>
          </a:xfrm>
          <a:custGeom>
            <a:avLst/>
            <a:gdLst/>
            <a:ahLst/>
            <a:cxnLst/>
            <a:rect l="l" t="t" r="r" b="b"/>
            <a:pathLst>
              <a:path w="3019965" h="3019965">
                <a:moveTo>
                  <a:pt x="0" y="0"/>
                </a:moveTo>
                <a:lnTo>
                  <a:pt x="3019965" y="0"/>
                </a:lnTo>
                <a:lnTo>
                  <a:pt x="3019965" y="3019965"/>
                </a:lnTo>
                <a:lnTo>
                  <a:pt x="0" y="301996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tr-TR"/>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6116498" y="-737701"/>
            <a:ext cx="3072773" cy="3072773"/>
          </a:xfrm>
          <a:custGeom>
            <a:avLst/>
            <a:gdLst/>
            <a:ahLst/>
            <a:cxnLst/>
            <a:rect l="l" t="t" r="r" b="b"/>
            <a:pathLst>
              <a:path w="3072773" h="3072773">
                <a:moveTo>
                  <a:pt x="0" y="0"/>
                </a:moveTo>
                <a:lnTo>
                  <a:pt x="3072774" y="0"/>
                </a:lnTo>
                <a:lnTo>
                  <a:pt x="3072774" y="3072774"/>
                </a:lnTo>
                <a:lnTo>
                  <a:pt x="0" y="30727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 name="Freeform 3"/>
          <p:cNvSpPr/>
          <p:nvPr/>
        </p:nvSpPr>
        <p:spPr>
          <a:xfrm>
            <a:off x="17542403" y="-47703"/>
            <a:ext cx="855724" cy="846389"/>
          </a:xfrm>
          <a:custGeom>
            <a:avLst/>
            <a:gdLst/>
            <a:ahLst/>
            <a:cxnLst/>
            <a:rect l="l" t="t" r="r" b="b"/>
            <a:pathLst>
              <a:path w="855724" h="846389">
                <a:moveTo>
                  <a:pt x="0" y="0"/>
                </a:moveTo>
                <a:lnTo>
                  <a:pt x="855724" y="0"/>
                </a:lnTo>
                <a:lnTo>
                  <a:pt x="855724" y="846389"/>
                </a:lnTo>
                <a:lnTo>
                  <a:pt x="0" y="8463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4" name="Freeform 4"/>
          <p:cNvSpPr/>
          <p:nvPr/>
        </p:nvSpPr>
        <p:spPr>
          <a:xfrm flipV="1">
            <a:off x="16789060" y="9136439"/>
            <a:ext cx="1506687" cy="1150561"/>
          </a:xfrm>
          <a:custGeom>
            <a:avLst/>
            <a:gdLst/>
            <a:ahLst/>
            <a:cxnLst/>
            <a:rect l="l" t="t" r="r" b="b"/>
            <a:pathLst>
              <a:path w="1506687" h="1150561">
                <a:moveTo>
                  <a:pt x="0" y="1150561"/>
                </a:moveTo>
                <a:lnTo>
                  <a:pt x="1506687" y="1150561"/>
                </a:lnTo>
                <a:lnTo>
                  <a:pt x="1506687" y="0"/>
                </a:lnTo>
                <a:lnTo>
                  <a:pt x="0" y="0"/>
                </a:lnTo>
                <a:lnTo>
                  <a:pt x="0" y="1150561"/>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5" name="Freeform 5"/>
          <p:cNvSpPr/>
          <p:nvPr/>
        </p:nvSpPr>
        <p:spPr>
          <a:xfrm>
            <a:off x="275356" y="-121861"/>
            <a:ext cx="1506687" cy="1150561"/>
          </a:xfrm>
          <a:custGeom>
            <a:avLst/>
            <a:gdLst/>
            <a:ahLst/>
            <a:cxnLst/>
            <a:rect l="l" t="t" r="r" b="b"/>
            <a:pathLst>
              <a:path w="1506687" h="1150561">
                <a:moveTo>
                  <a:pt x="0" y="0"/>
                </a:moveTo>
                <a:lnTo>
                  <a:pt x="1506688" y="0"/>
                </a:lnTo>
                <a:lnTo>
                  <a:pt x="1506688" y="1150561"/>
                </a:lnTo>
                <a:lnTo>
                  <a:pt x="0" y="1150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6" name="Freeform 6"/>
          <p:cNvSpPr/>
          <p:nvPr/>
        </p:nvSpPr>
        <p:spPr>
          <a:xfrm rot="-5400000">
            <a:off x="-701262" y="8326893"/>
            <a:ext cx="2483306" cy="2483306"/>
          </a:xfrm>
          <a:custGeom>
            <a:avLst/>
            <a:gdLst/>
            <a:ahLst/>
            <a:cxnLst/>
            <a:rect l="l" t="t" r="r" b="b"/>
            <a:pathLst>
              <a:path w="2483306" h="2483306">
                <a:moveTo>
                  <a:pt x="0" y="0"/>
                </a:moveTo>
                <a:lnTo>
                  <a:pt x="2483306" y="0"/>
                </a:lnTo>
                <a:lnTo>
                  <a:pt x="2483306" y="2483306"/>
                </a:lnTo>
                <a:lnTo>
                  <a:pt x="0" y="248330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tr-TR"/>
          </a:p>
        </p:txBody>
      </p:sp>
      <p:sp>
        <p:nvSpPr>
          <p:cNvPr id="7" name="Freeform 7"/>
          <p:cNvSpPr/>
          <p:nvPr/>
        </p:nvSpPr>
        <p:spPr>
          <a:xfrm>
            <a:off x="2159183" y="1809661"/>
            <a:ext cx="13580177" cy="7902059"/>
          </a:xfrm>
          <a:custGeom>
            <a:avLst/>
            <a:gdLst/>
            <a:ahLst/>
            <a:cxnLst/>
            <a:rect l="l" t="t" r="r" b="b"/>
            <a:pathLst>
              <a:path w="13580177" h="7902059">
                <a:moveTo>
                  <a:pt x="0" y="0"/>
                </a:moveTo>
                <a:lnTo>
                  <a:pt x="13580176" y="0"/>
                </a:lnTo>
                <a:lnTo>
                  <a:pt x="13580176" y="7902059"/>
                </a:lnTo>
                <a:lnTo>
                  <a:pt x="0" y="7902059"/>
                </a:lnTo>
                <a:lnTo>
                  <a:pt x="0" y="0"/>
                </a:lnTo>
                <a:close/>
              </a:path>
            </a:pathLst>
          </a:custGeom>
          <a:blipFill>
            <a:blip r:embed="rId10"/>
            <a:stretch>
              <a:fillRect t="-1139" b="-1139"/>
            </a:stretch>
          </a:blipFill>
        </p:spPr>
        <p:txBody>
          <a:bodyPr/>
          <a:lstStyle/>
          <a:p>
            <a:endParaRPr lang="tr-TR"/>
          </a:p>
        </p:txBody>
      </p:sp>
      <p:sp>
        <p:nvSpPr>
          <p:cNvPr id="8" name="TextBox 8"/>
          <p:cNvSpPr txBox="1"/>
          <p:nvPr/>
        </p:nvSpPr>
        <p:spPr>
          <a:xfrm>
            <a:off x="2997582" y="748665"/>
            <a:ext cx="13329283" cy="645795"/>
          </a:xfrm>
          <a:prstGeom prst="rect">
            <a:avLst/>
          </a:prstGeom>
        </p:spPr>
        <p:txBody>
          <a:bodyPr lIns="0" tIns="0" rIns="0" bIns="0" rtlCol="0" anchor="t">
            <a:spAutoFit/>
          </a:bodyPr>
          <a:lstStyle/>
          <a:p>
            <a:pPr marL="0" lvl="0" indent="0" algn="l">
              <a:lnSpc>
                <a:spcPts val="4800"/>
              </a:lnSpc>
            </a:pPr>
            <a:r>
              <a:rPr lang="en-US" sz="4800">
                <a:solidFill>
                  <a:srgbClr val="000000"/>
                </a:solidFill>
                <a:latin typeface="Opun"/>
                <a:ea typeface="Opun"/>
                <a:cs typeface="Opun"/>
                <a:sym typeface="Opun"/>
              </a:rPr>
              <a:t>Model Karşılaştırması (Model Comparison)</a:t>
            </a:r>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6903308" y="-145072"/>
            <a:ext cx="1953238" cy="1953238"/>
          </a:xfrm>
          <a:custGeom>
            <a:avLst/>
            <a:gdLst/>
            <a:ahLst/>
            <a:cxnLst/>
            <a:rect l="l" t="t" r="r" b="b"/>
            <a:pathLst>
              <a:path w="1953238" h="1953238">
                <a:moveTo>
                  <a:pt x="0" y="0"/>
                </a:moveTo>
                <a:lnTo>
                  <a:pt x="1953238" y="0"/>
                </a:lnTo>
                <a:lnTo>
                  <a:pt x="1953238" y="1953238"/>
                </a:lnTo>
                <a:lnTo>
                  <a:pt x="0" y="19532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 name="Freeform 3"/>
          <p:cNvSpPr/>
          <p:nvPr/>
        </p:nvSpPr>
        <p:spPr>
          <a:xfrm>
            <a:off x="16686679" y="605506"/>
            <a:ext cx="855724" cy="846389"/>
          </a:xfrm>
          <a:custGeom>
            <a:avLst/>
            <a:gdLst/>
            <a:ahLst/>
            <a:cxnLst/>
            <a:rect l="l" t="t" r="r" b="b"/>
            <a:pathLst>
              <a:path w="855724" h="846389">
                <a:moveTo>
                  <a:pt x="0" y="0"/>
                </a:moveTo>
                <a:lnTo>
                  <a:pt x="855724" y="0"/>
                </a:lnTo>
                <a:lnTo>
                  <a:pt x="855724" y="846388"/>
                </a:lnTo>
                <a:lnTo>
                  <a:pt x="0" y="8463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4" name="Freeform 4"/>
          <p:cNvSpPr/>
          <p:nvPr/>
        </p:nvSpPr>
        <p:spPr>
          <a:xfrm flipV="1">
            <a:off x="15752613" y="9258300"/>
            <a:ext cx="1506687" cy="1150561"/>
          </a:xfrm>
          <a:custGeom>
            <a:avLst/>
            <a:gdLst/>
            <a:ahLst/>
            <a:cxnLst/>
            <a:rect l="l" t="t" r="r" b="b"/>
            <a:pathLst>
              <a:path w="1506687" h="1150561">
                <a:moveTo>
                  <a:pt x="0" y="1150561"/>
                </a:moveTo>
                <a:lnTo>
                  <a:pt x="1506687" y="1150561"/>
                </a:lnTo>
                <a:lnTo>
                  <a:pt x="1506687" y="0"/>
                </a:lnTo>
                <a:lnTo>
                  <a:pt x="0" y="0"/>
                </a:lnTo>
                <a:lnTo>
                  <a:pt x="0" y="1150561"/>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5" name="Freeform 5"/>
          <p:cNvSpPr/>
          <p:nvPr/>
        </p:nvSpPr>
        <p:spPr>
          <a:xfrm>
            <a:off x="31369" y="0"/>
            <a:ext cx="1506687" cy="1150561"/>
          </a:xfrm>
          <a:custGeom>
            <a:avLst/>
            <a:gdLst/>
            <a:ahLst/>
            <a:cxnLst/>
            <a:rect l="l" t="t" r="r" b="b"/>
            <a:pathLst>
              <a:path w="1506687" h="1150561">
                <a:moveTo>
                  <a:pt x="0" y="0"/>
                </a:moveTo>
                <a:lnTo>
                  <a:pt x="1506687" y="0"/>
                </a:lnTo>
                <a:lnTo>
                  <a:pt x="1506687" y="1150561"/>
                </a:lnTo>
                <a:lnTo>
                  <a:pt x="0" y="1150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6" name="Freeform 6"/>
          <p:cNvSpPr/>
          <p:nvPr/>
        </p:nvSpPr>
        <p:spPr>
          <a:xfrm>
            <a:off x="12630981" y="2731593"/>
            <a:ext cx="5128356" cy="5722016"/>
          </a:xfrm>
          <a:custGeom>
            <a:avLst/>
            <a:gdLst/>
            <a:ahLst/>
            <a:cxnLst/>
            <a:rect l="l" t="t" r="r" b="b"/>
            <a:pathLst>
              <a:path w="5128356" h="5722016">
                <a:moveTo>
                  <a:pt x="0" y="0"/>
                </a:moveTo>
                <a:lnTo>
                  <a:pt x="5128356" y="0"/>
                </a:lnTo>
                <a:lnTo>
                  <a:pt x="5128356" y="5722016"/>
                </a:lnTo>
                <a:lnTo>
                  <a:pt x="0" y="572201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tr-TR"/>
          </a:p>
        </p:txBody>
      </p:sp>
      <p:sp>
        <p:nvSpPr>
          <p:cNvPr id="7" name="TextBox 7"/>
          <p:cNvSpPr txBox="1"/>
          <p:nvPr/>
        </p:nvSpPr>
        <p:spPr>
          <a:xfrm>
            <a:off x="2270687" y="479737"/>
            <a:ext cx="10360294" cy="1447165"/>
          </a:xfrm>
          <a:prstGeom prst="rect">
            <a:avLst/>
          </a:prstGeom>
        </p:spPr>
        <p:txBody>
          <a:bodyPr lIns="0" tIns="0" rIns="0" bIns="0" rtlCol="0" anchor="t">
            <a:spAutoFit/>
          </a:bodyPr>
          <a:lstStyle/>
          <a:p>
            <a:pPr marL="0" lvl="0" indent="0" algn="l">
              <a:lnSpc>
                <a:spcPts val="5600"/>
              </a:lnSpc>
            </a:pPr>
            <a:r>
              <a:rPr lang="en-US" sz="5600">
                <a:solidFill>
                  <a:srgbClr val="000000"/>
                </a:solidFill>
                <a:latin typeface="Opun"/>
                <a:ea typeface="Opun"/>
                <a:cs typeface="Opun"/>
                <a:sym typeface="Opun"/>
              </a:rPr>
              <a:t> Hiperparametre Optimizasyonu (Hyperparameter Optimization)</a:t>
            </a:r>
          </a:p>
        </p:txBody>
      </p:sp>
      <p:sp>
        <p:nvSpPr>
          <p:cNvPr id="8" name="TextBox 8"/>
          <p:cNvSpPr txBox="1"/>
          <p:nvPr/>
        </p:nvSpPr>
        <p:spPr>
          <a:xfrm>
            <a:off x="1028700" y="2247666"/>
            <a:ext cx="9659898" cy="3547292"/>
          </a:xfrm>
          <a:prstGeom prst="rect">
            <a:avLst/>
          </a:prstGeom>
        </p:spPr>
        <p:txBody>
          <a:bodyPr lIns="0" tIns="0" rIns="0" bIns="0" rtlCol="0" anchor="t">
            <a:spAutoFit/>
          </a:bodyPr>
          <a:lstStyle/>
          <a:p>
            <a:pPr algn="l">
              <a:lnSpc>
                <a:spcPts val="4398"/>
              </a:lnSpc>
            </a:pPr>
            <a:r>
              <a:rPr lang="en-US" sz="2587" b="1">
                <a:solidFill>
                  <a:srgbClr val="000000"/>
                </a:solidFill>
                <a:latin typeface="Opun Bold"/>
                <a:ea typeface="Opun Bold"/>
                <a:cs typeface="Opun Bold"/>
                <a:sym typeface="Opun Bold"/>
              </a:rPr>
              <a:t>Amaç (Purpose):</a:t>
            </a:r>
          </a:p>
          <a:p>
            <a:pPr algn="l">
              <a:lnSpc>
                <a:spcPts val="4398"/>
              </a:lnSpc>
            </a:pPr>
            <a:r>
              <a:rPr lang="en-US" sz="2587">
                <a:solidFill>
                  <a:srgbClr val="000000"/>
                </a:solidFill>
                <a:latin typeface="Opun"/>
                <a:ea typeface="Opun"/>
                <a:cs typeface="Opun"/>
                <a:sym typeface="Opun"/>
              </a:rPr>
              <a:t>Modelin doğruluk oranını artırmak amacıyla, en iyi performansı veren model olan </a:t>
            </a:r>
            <a:r>
              <a:rPr lang="en-US" sz="2587" b="1">
                <a:solidFill>
                  <a:srgbClr val="000000"/>
                </a:solidFill>
                <a:latin typeface="Opun Bold"/>
                <a:ea typeface="Opun Bold"/>
                <a:cs typeface="Opun Bold"/>
                <a:sym typeface="Opun Bold"/>
              </a:rPr>
              <a:t>Gradient Boosting</a:t>
            </a:r>
            <a:r>
              <a:rPr lang="en-US" sz="2587">
                <a:solidFill>
                  <a:srgbClr val="000000"/>
                </a:solidFill>
                <a:latin typeface="Opun"/>
                <a:ea typeface="Opun"/>
                <a:cs typeface="Opun"/>
                <a:sym typeface="Opun"/>
              </a:rPr>
              <a:t> algoritmasına hiperparametre optimizasyonu uygulanmıştır.</a:t>
            </a:r>
          </a:p>
          <a:p>
            <a:pPr algn="l">
              <a:lnSpc>
                <a:spcPts val="3888"/>
              </a:lnSpc>
            </a:pPr>
            <a:r>
              <a:rPr lang="en-US" sz="2287" i="1">
                <a:solidFill>
                  <a:srgbClr val="000000"/>
                </a:solidFill>
                <a:latin typeface="Opun Italics"/>
                <a:ea typeface="Opun Italics"/>
                <a:cs typeface="Opun Italics"/>
                <a:sym typeface="Opun Italics"/>
              </a:rPr>
              <a:t>(To further improve prediction accuracy, hyperparameter tuning was applied to the best-performing model: Gradient Boosting.)</a:t>
            </a:r>
          </a:p>
          <a:p>
            <a:pPr marL="0" lvl="0" indent="0" algn="l">
              <a:lnSpc>
                <a:spcPts val="3038"/>
              </a:lnSpc>
            </a:pPr>
            <a:endParaRPr lang="en-US" sz="2287" i="1">
              <a:solidFill>
                <a:srgbClr val="000000"/>
              </a:solidFill>
              <a:latin typeface="Opun Italics"/>
              <a:ea typeface="Opun Italics"/>
              <a:cs typeface="Opun Italics"/>
              <a:sym typeface="Opun Italics"/>
            </a:endParaRPr>
          </a:p>
        </p:txBody>
      </p:sp>
      <p:sp>
        <p:nvSpPr>
          <p:cNvPr id="9" name="Freeform 9"/>
          <p:cNvSpPr/>
          <p:nvPr/>
        </p:nvSpPr>
        <p:spPr>
          <a:xfrm rot="-5400000">
            <a:off x="-701262" y="7838250"/>
            <a:ext cx="2971949" cy="2971949"/>
          </a:xfrm>
          <a:custGeom>
            <a:avLst/>
            <a:gdLst/>
            <a:ahLst/>
            <a:cxnLst/>
            <a:rect l="l" t="t" r="r" b="b"/>
            <a:pathLst>
              <a:path w="2971949" h="2971949">
                <a:moveTo>
                  <a:pt x="0" y="0"/>
                </a:moveTo>
                <a:lnTo>
                  <a:pt x="2971949" y="0"/>
                </a:lnTo>
                <a:lnTo>
                  <a:pt x="2971949" y="2971949"/>
                </a:lnTo>
                <a:lnTo>
                  <a:pt x="0" y="297194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tr-TR"/>
          </a:p>
        </p:txBody>
      </p:sp>
      <p:sp>
        <p:nvSpPr>
          <p:cNvPr id="10" name="TextBox 10"/>
          <p:cNvSpPr txBox="1"/>
          <p:nvPr/>
        </p:nvSpPr>
        <p:spPr>
          <a:xfrm>
            <a:off x="2747625" y="6452696"/>
            <a:ext cx="9659898" cy="3198043"/>
          </a:xfrm>
          <a:prstGeom prst="rect">
            <a:avLst/>
          </a:prstGeom>
        </p:spPr>
        <p:txBody>
          <a:bodyPr lIns="0" tIns="0" rIns="0" bIns="0" rtlCol="0" anchor="t">
            <a:spAutoFit/>
          </a:bodyPr>
          <a:lstStyle/>
          <a:p>
            <a:pPr algn="l">
              <a:lnSpc>
                <a:spcPts val="4398"/>
              </a:lnSpc>
            </a:pPr>
            <a:r>
              <a:rPr lang="en-US" sz="2587" b="1">
                <a:solidFill>
                  <a:srgbClr val="000000"/>
                </a:solidFill>
                <a:latin typeface="Opun Bold"/>
                <a:ea typeface="Opun Bold"/>
                <a:cs typeface="Opun Bold"/>
                <a:sym typeface="Opun Bold"/>
              </a:rPr>
              <a:t> Kullanılan Yöntem (Method Used):</a:t>
            </a:r>
          </a:p>
          <a:p>
            <a:pPr algn="l">
              <a:lnSpc>
                <a:spcPts val="4398"/>
              </a:lnSpc>
            </a:pPr>
            <a:r>
              <a:rPr lang="en-US" sz="2587" b="1">
                <a:solidFill>
                  <a:srgbClr val="000000"/>
                </a:solidFill>
                <a:latin typeface="Opun Bold"/>
                <a:ea typeface="Opun Bold"/>
                <a:cs typeface="Opun Bold"/>
                <a:sym typeface="Opun Bold"/>
              </a:rPr>
              <a:t>GridSearchCV</a:t>
            </a:r>
            <a:r>
              <a:rPr lang="en-US" sz="2587">
                <a:solidFill>
                  <a:srgbClr val="000000"/>
                </a:solidFill>
                <a:latin typeface="Opun"/>
                <a:ea typeface="Opun"/>
                <a:cs typeface="Opun"/>
                <a:sym typeface="Opun"/>
              </a:rPr>
              <a:t> yöntemi ile farklı öğrenme oranı, ağaç sayısı, derinlik ve örnekleme oranı kombinasyonları test edilmiştir.</a:t>
            </a:r>
          </a:p>
          <a:p>
            <a:pPr algn="l">
              <a:lnSpc>
                <a:spcPts val="4058"/>
              </a:lnSpc>
            </a:pPr>
            <a:r>
              <a:rPr lang="en-US" sz="2387">
                <a:solidFill>
                  <a:srgbClr val="000000"/>
                </a:solidFill>
                <a:latin typeface="Opun"/>
                <a:ea typeface="Opun"/>
                <a:cs typeface="Opun"/>
                <a:sym typeface="Opun"/>
              </a:rPr>
              <a:t>(</a:t>
            </a:r>
            <a:r>
              <a:rPr lang="en-US" sz="2387" i="1">
                <a:solidFill>
                  <a:srgbClr val="000000"/>
                </a:solidFill>
                <a:latin typeface="Opun Italics"/>
                <a:ea typeface="Opun Italics"/>
                <a:cs typeface="Opun Italics"/>
                <a:sym typeface="Opun Italics"/>
              </a:rPr>
              <a:t>GridSearchCV was used to test combinations of learning rate, number of trees, depth, and subsample rate.)</a:t>
            </a:r>
          </a:p>
          <a:p>
            <a:pPr marL="0" lvl="0" indent="0" algn="l">
              <a:lnSpc>
                <a:spcPts val="4398"/>
              </a:lnSpc>
            </a:pPr>
            <a:endParaRPr lang="en-US" sz="2387" i="1">
              <a:solidFill>
                <a:srgbClr val="000000"/>
              </a:solidFill>
              <a:latin typeface="Opun Italics"/>
              <a:ea typeface="Opun Italics"/>
              <a:cs typeface="Opun Italics"/>
              <a:sym typeface="Opun Italics"/>
            </a:endParaRPr>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6639936" y="-145072"/>
            <a:ext cx="2216611" cy="2216611"/>
          </a:xfrm>
          <a:custGeom>
            <a:avLst/>
            <a:gdLst/>
            <a:ahLst/>
            <a:cxnLst/>
            <a:rect l="l" t="t" r="r" b="b"/>
            <a:pathLst>
              <a:path w="2216611" h="2216611">
                <a:moveTo>
                  <a:pt x="0" y="0"/>
                </a:moveTo>
                <a:lnTo>
                  <a:pt x="2216610" y="0"/>
                </a:lnTo>
                <a:lnTo>
                  <a:pt x="2216610" y="2216610"/>
                </a:lnTo>
                <a:lnTo>
                  <a:pt x="0" y="22166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 name="Freeform 3"/>
          <p:cNvSpPr/>
          <p:nvPr/>
        </p:nvSpPr>
        <p:spPr>
          <a:xfrm>
            <a:off x="16686679" y="605506"/>
            <a:ext cx="855724" cy="846389"/>
          </a:xfrm>
          <a:custGeom>
            <a:avLst/>
            <a:gdLst/>
            <a:ahLst/>
            <a:cxnLst/>
            <a:rect l="l" t="t" r="r" b="b"/>
            <a:pathLst>
              <a:path w="855724" h="846389">
                <a:moveTo>
                  <a:pt x="0" y="0"/>
                </a:moveTo>
                <a:lnTo>
                  <a:pt x="855724" y="0"/>
                </a:lnTo>
                <a:lnTo>
                  <a:pt x="855724" y="846388"/>
                </a:lnTo>
                <a:lnTo>
                  <a:pt x="0" y="8463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4" name="Freeform 4"/>
          <p:cNvSpPr/>
          <p:nvPr/>
        </p:nvSpPr>
        <p:spPr>
          <a:xfrm flipV="1">
            <a:off x="16373240" y="8856962"/>
            <a:ext cx="1506687" cy="1150561"/>
          </a:xfrm>
          <a:custGeom>
            <a:avLst/>
            <a:gdLst/>
            <a:ahLst/>
            <a:cxnLst/>
            <a:rect l="l" t="t" r="r" b="b"/>
            <a:pathLst>
              <a:path w="1506687" h="1150561">
                <a:moveTo>
                  <a:pt x="0" y="1150561"/>
                </a:moveTo>
                <a:lnTo>
                  <a:pt x="1506687" y="1150561"/>
                </a:lnTo>
                <a:lnTo>
                  <a:pt x="1506687" y="0"/>
                </a:lnTo>
                <a:lnTo>
                  <a:pt x="0" y="0"/>
                </a:lnTo>
                <a:lnTo>
                  <a:pt x="0" y="1150561"/>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5" name="Freeform 5"/>
          <p:cNvSpPr/>
          <p:nvPr/>
        </p:nvSpPr>
        <p:spPr>
          <a:xfrm>
            <a:off x="275356" y="-121861"/>
            <a:ext cx="1506687" cy="1150561"/>
          </a:xfrm>
          <a:custGeom>
            <a:avLst/>
            <a:gdLst/>
            <a:ahLst/>
            <a:cxnLst/>
            <a:rect l="l" t="t" r="r" b="b"/>
            <a:pathLst>
              <a:path w="1506687" h="1150561">
                <a:moveTo>
                  <a:pt x="0" y="0"/>
                </a:moveTo>
                <a:lnTo>
                  <a:pt x="1506688" y="0"/>
                </a:lnTo>
                <a:lnTo>
                  <a:pt x="1506688" y="1150561"/>
                </a:lnTo>
                <a:lnTo>
                  <a:pt x="0" y="1150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6" name="Freeform 6"/>
          <p:cNvSpPr/>
          <p:nvPr/>
        </p:nvSpPr>
        <p:spPr>
          <a:xfrm rot="-5400000">
            <a:off x="-701262" y="8856962"/>
            <a:ext cx="1953238" cy="1953238"/>
          </a:xfrm>
          <a:custGeom>
            <a:avLst/>
            <a:gdLst/>
            <a:ahLst/>
            <a:cxnLst/>
            <a:rect l="l" t="t" r="r" b="b"/>
            <a:pathLst>
              <a:path w="1953238" h="1953238">
                <a:moveTo>
                  <a:pt x="0" y="0"/>
                </a:moveTo>
                <a:lnTo>
                  <a:pt x="1953237" y="0"/>
                </a:lnTo>
                <a:lnTo>
                  <a:pt x="1953237" y="1953237"/>
                </a:lnTo>
                <a:lnTo>
                  <a:pt x="0" y="195323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tr-TR"/>
          </a:p>
        </p:txBody>
      </p:sp>
      <p:graphicFrame>
        <p:nvGraphicFramePr>
          <p:cNvPr id="7" name="Table 7"/>
          <p:cNvGraphicFramePr>
            <a:graphicFrameLocks noGrp="1"/>
          </p:cNvGraphicFramePr>
          <p:nvPr/>
        </p:nvGraphicFramePr>
        <p:xfrm>
          <a:off x="0" y="2366412"/>
          <a:ext cx="8158652" cy="5086350"/>
        </p:xfrm>
        <a:graphic>
          <a:graphicData uri="http://schemas.openxmlformats.org/drawingml/2006/table">
            <a:tbl>
              <a:tblPr/>
              <a:tblGrid>
                <a:gridCol w="4036881">
                  <a:extLst>
                    <a:ext uri="{9D8B030D-6E8A-4147-A177-3AD203B41FA5}">
                      <a16:colId xmlns:a16="http://schemas.microsoft.com/office/drawing/2014/main" val="20000"/>
                    </a:ext>
                  </a:extLst>
                </a:gridCol>
                <a:gridCol w="4121771">
                  <a:extLst>
                    <a:ext uri="{9D8B030D-6E8A-4147-A177-3AD203B41FA5}">
                      <a16:colId xmlns:a16="http://schemas.microsoft.com/office/drawing/2014/main" val="20001"/>
                    </a:ext>
                  </a:extLst>
                </a:gridCol>
              </a:tblGrid>
              <a:tr h="1017270">
                <a:tc>
                  <a:txBody>
                    <a:bodyPr/>
                    <a:lstStyle/>
                    <a:p>
                      <a:pPr algn="ctr">
                        <a:lnSpc>
                          <a:spcPts val="2940"/>
                        </a:lnSpc>
                        <a:defRPr/>
                      </a:pPr>
                      <a:r>
                        <a:rPr lang="en-US" sz="2100" b="1">
                          <a:solidFill>
                            <a:srgbClr val="000000"/>
                          </a:solidFill>
                          <a:latin typeface="Opun Bold"/>
                          <a:ea typeface="Opun Bold"/>
                          <a:cs typeface="Opun Bold"/>
                          <a:sym typeface="Opun Bold"/>
                        </a:rPr>
                        <a:t>Parametre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b="1">
                          <a:solidFill>
                            <a:srgbClr val="000000"/>
                          </a:solidFill>
                          <a:latin typeface="Opun Bold"/>
                          <a:ea typeface="Opun Bold"/>
                          <a:cs typeface="Opun Bold"/>
                          <a:sym typeface="Opun Bold"/>
                        </a:rPr>
                        <a:t>Değerler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17270">
                <a:tc>
                  <a:txBody>
                    <a:bodyPr/>
                    <a:lstStyle/>
                    <a:p>
                      <a:pPr algn="ctr">
                        <a:lnSpc>
                          <a:spcPts val="2940"/>
                        </a:lnSpc>
                        <a:defRPr/>
                      </a:pPr>
                      <a:r>
                        <a:rPr lang="en-US" sz="2100">
                          <a:solidFill>
                            <a:srgbClr val="000000"/>
                          </a:solidFill>
                          <a:latin typeface="Opun"/>
                          <a:ea typeface="Opun"/>
                          <a:cs typeface="Opun"/>
                          <a:sym typeface="Opun"/>
                        </a:rPr>
                        <a:t>learning_rate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Opun"/>
                          <a:ea typeface="Opun"/>
                          <a:cs typeface="Opun"/>
                          <a:sym typeface="Opun"/>
                        </a:rPr>
                        <a:t>[0.01, 0.05, 0.1]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17270">
                <a:tc>
                  <a:txBody>
                    <a:bodyPr/>
                    <a:lstStyle/>
                    <a:p>
                      <a:pPr algn="ctr">
                        <a:lnSpc>
                          <a:spcPts val="2940"/>
                        </a:lnSpc>
                        <a:defRPr/>
                      </a:pPr>
                      <a:r>
                        <a:rPr lang="en-US" sz="2100">
                          <a:solidFill>
                            <a:srgbClr val="000000"/>
                          </a:solidFill>
                          <a:latin typeface="Opun"/>
                          <a:ea typeface="Opun"/>
                          <a:cs typeface="Opun"/>
                          <a:sym typeface="Opun"/>
                        </a:rPr>
                        <a:t>n_estimators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Opun"/>
                          <a:ea typeface="Opun"/>
                          <a:cs typeface="Opun"/>
                          <a:sym typeface="Opun"/>
                        </a:rPr>
                        <a:t>[100, 200, 300]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17270">
                <a:tc>
                  <a:txBody>
                    <a:bodyPr/>
                    <a:lstStyle/>
                    <a:p>
                      <a:pPr algn="ctr">
                        <a:lnSpc>
                          <a:spcPts val="2940"/>
                        </a:lnSpc>
                        <a:defRPr/>
                      </a:pPr>
                      <a:r>
                        <a:rPr lang="en-US" sz="2100">
                          <a:solidFill>
                            <a:srgbClr val="000000"/>
                          </a:solidFill>
                          <a:latin typeface="Opun"/>
                          <a:ea typeface="Opun"/>
                          <a:cs typeface="Opun"/>
                          <a:sym typeface="Opun"/>
                        </a:rPr>
                        <a:t>max_depth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Opun"/>
                          <a:ea typeface="Opun"/>
                          <a:cs typeface="Opun"/>
                          <a:sym typeface="Opun"/>
                        </a:rPr>
                        <a:t>[3, 4, 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17270">
                <a:tc>
                  <a:txBody>
                    <a:bodyPr/>
                    <a:lstStyle/>
                    <a:p>
                      <a:pPr algn="ctr">
                        <a:lnSpc>
                          <a:spcPts val="2940"/>
                        </a:lnSpc>
                        <a:defRPr/>
                      </a:pPr>
                      <a:r>
                        <a:rPr lang="en-US" sz="2100">
                          <a:solidFill>
                            <a:srgbClr val="000000"/>
                          </a:solidFill>
                          <a:latin typeface="Opun"/>
                          <a:ea typeface="Opun"/>
                          <a:cs typeface="Opun"/>
                          <a:sym typeface="Opun"/>
                        </a:rPr>
                        <a:t>subsample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Opun"/>
                          <a:ea typeface="Opun"/>
                          <a:cs typeface="Opun"/>
                          <a:sym typeface="Opun"/>
                        </a:rPr>
                        <a:t>[0.8, 0.9, 1.0]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8" name="Table 8"/>
          <p:cNvGraphicFramePr>
            <a:graphicFrameLocks noGrp="1"/>
          </p:cNvGraphicFramePr>
          <p:nvPr/>
        </p:nvGraphicFramePr>
        <p:xfrm>
          <a:off x="10203192" y="2328713"/>
          <a:ext cx="8084808" cy="5124048"/>
        </p:xfrm>
        <a:graphic>
          <a:graphicData uri="http://schemas.openxmlformats.org/drawingml/2006/table">
            <a:tbl>
              <a:tblPr/>
              <a:tblGrid>
                <a:gridCol w="4254637">
                  <a:extLst>
                    <a:ext uri="{9D8B030D-6E8A-4147-A177-3AD203B41FA5}">
                      <a16:colId xmlns:a16="http://schemas.microsoft.com/office/drawing/2014/main" val="20000"/>
                    </a:ext>
                  </a:extLst>
                </a:gridCol>
                <a:gridCol w="3830171">
                  <a:extLst>
                    <a:ext uri="{9D8B030D-6E8A-4147-A177-3AD203B41FA5}">
                      <a16:colId xmlns:a16="http://schemas.microsoft.com/office/drawing/2014/main" val="20001"/>
                    </a:ext>
                  </a:extLst>
                </a:gridCol>
              </a:tblGrid>
              <a:tr h="1017214">
                <a:tc>
                  <a:txBody>
                    <a:bodyPr/>
                    <a:lstStyle/>
                    <a:p>
                      <a:pPr algn="ctr">
                        <a:lnSpc>
                          <a:spcPts val="2940"/>
                        </a:lnSpc>
                        <a:defRPr/>
                      </a:pPr>
                      <a:r>
                        <a:rPr lang="en-US" sz="2100" b="1">
                          <a:solidFill>
                            <a:srgbClr val="000000"/>
                          </a:solidFill>
                          <a:latin typeface="Opun Bold"/>
                          <a:ea typeface="Opun Bold"/>
                          <a:cs typeface="Opun Bold"/>
                          <a:sym typeface="Opun Bold"/>
                        </a:rPr>
                        <a:t>Parametre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b="1">
                          <a:solidFill>
                            <a:srgbClr val="000000"/>
                          </a:solidFill>
                          <a:latin typeface="Opun Bold"/>
                          <a:ea typeface="Opun Bold"/>
                          <a:cs typeface="Opun Bold"/>
                          <a:sym typeface="Opun Bold"/>
                        </a:rPr>
                        <a:t>Değer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46003">
                <a:tc>
                  <a:txBody>
                    <a:bodyPr/>
                    <a:lstStyle/>
                    <a:p>
                      <a:pPr algn="ctr">
                        <a:lnSpc>
                          <a:spcPts val="2940"/>
                        </a:lnSpc>
                        <a:defRPr/>
                      </a:pPr>
                      <a:r>
                        <a:rPr lang="en-US" sz="2100">
                          <a:solidFill>
                            <a:srgbClr val="000000"/>
                          </a:solidFill>
                          <a:latin typeface="Opun"/>
                          <a:ea typeface="Opun"/>
                          <a:cs typeface="Opun"/>
                          <a:sym typeface="Opun"/>
                        </a:rPr>
                        <a:t>learning_rate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79"/>
                        </a:lnSpc>
                        <a:defRPr/>
                      </a:pPr>
                      <a:r>
                        <a:rPr lang="en-US" sz="2199">
                          <a:solidFill>
                            <a:srgbClr val="000000"/>
                          </a:solidFill>
                          <a:latin typeface="Opun"/>
                          <a:ea typeface="Opun"/>
                          <a:cs typeface="Opun"/>
                          <a:sym typeface="Opun"/>
                        </a:rPr>
                        <a:t> 0.1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17214">
                <a:tc>
                  <a:txBody>
                    <a:bodyPr/>
                    <a:lstStyle/>
                    <a:p>
                      <a:pPr algn="ctr">
                        <a:lnSpc>
                          <a:spcPts val="2940"/>
                        </a:lnSpc>
                        <a:defRPr/>
                      </a:pPr>
                      <a:r>
                        <a:rPr lang="en-US" sz="2100">
                          <a:solidFill>
                            <a:srgbClr val="000000"/>
                          </a:solidFill>
                          <a:latin typeface="Opun"/>
                          <a:ea typeface="Opun"/>
                          <a:cs typeface="Opun"/>
                          <a:sym typeface="Opun"/>
                        </a:rPr>
                        <a:t>n_estimators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Opun"/>
                          <a:ea typeface="Opun"/>
                          <a:cs typeface="Opun"/>
                          <a:sym typeface="Opun"/>
                        </a:rPr>
                        <a:t> 300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17214">
                <a:tc>
                  <a:txBody>
                    <a:bodyPr/>
                    <a:lstStyle/>
                    <a:p>
                      <a:pPr algn="ctr">
                        <a:lnSpc>
                          <a:spcPts val="2940"/>
                        </a:lnSpc>
                        <a:defRPr/>
                      </a:pPr>
                      <a:r>
                        <a:rPr lang="en-US" sz="2100">
                          <a:solidFill>
                            <a:srgbClr val="000000"/>
                          </a:solidFill>
                          <a:latin typeface="Opun"/>
                          <a:ea typeface="Opun"/>
                          <a:cs typeface="Opun"/>
                          <a:sym typeface="Opun"/>
                        </a:rPr>
                        <a:t>max_depth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Opun"/>
                          <a:ea typeface="Opun"/>
                          <a:cs typeface="Opun"/>
                          <a:sym typeface="Opun"/>
                        </a:rPr>
                        <a:t>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26405">
                <a:tc>
                  <a:txBody>
                    <a:bodyPr/>
                    <a:lstStyle/>
                    <a:p>
                      <a:pPr algn="ctr">
                        <a:lnSpc>
                          <a:spcPts val="2940"/>
                        </a:lnSpc>
                        <a:defRPr/>
                      </a:pPr>
                      <a:r>
                        <a:rPr lang="en-US" sz="2100">
                          <a:solidFill>
                            <a:srgbClr val="000000"/>
                          </a:solidFill>
                          <a:latin typeface="Opun"/>
                          <a:ea typeface="Opun"/>
                          <a:cs typeface="Opun"/>
                          <a:sym typeface="Opun"/>
                        </a:rPr>
                        <a:t>subsample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Opun"/>
                          <a:ea typeface="Opun"/>
                          <a:cs typeface="Opun"/>
                          <a:sym typeface="Opun"/>
                        </a:rPr>
                        <a:t>0.9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9" name="Group 9"/>
          <p:cNvGrpSpPr/>
          <p:nvPr/>
        </p:nvGrpSpPr>
        <p:grpSpPr>
          <a:xfrm>
            <a:off x="8414701" y="4393815"/>
            <a:ext cx="1584470" cy="1079610"/>
            <a:chOff x="0" y="0"/>
            <a:chExt cx="812800" cy="553817"/>
          </a:xfrm>
        </p:grpSpPr>
        <p:sp>
          <p:nvSpPr>
            <p:cNvPr id="10" name="Freeform 10"/>
            <p:cNvSpPr/>
            <p:nvPr/>
          </p:nvSpPr>
          <p:spPr>
            <a:xfrm>
              <a:off x="0" y="0"/>
              <a:ext cx="812800" cy="553817"/>
            </a:xfrm>
            <a:custGeom>
              <a:avLst/>
              <a:gdLst/>
              <a:ahLst/>
              <a:cxnLst/>
              <a:rect l="l" t="t" r="r" b="b"/>
              <a:pathLst>
                <a:path w="812800" h="553817">
                  <a:moveTo>
                    <a:pt x="812800" y="276909"/>
                  </a:moveTo>
                  <a:lnTo>
                    <a:pt x="406400" y="0"/>
                  </a:lnTo>
                  <a:lnTo>
                    <a:pt x="406400" y="203200"/>
                  </a:lnTo>
                  <a:lnTo>
                    <a:pt x="0" y="203200"/>
                  </a:lnTo>
                  <a:lnTo>
                    <a:pt x="0" y="350617"/>
                  </a:lnTo>
                  <a:lnTo>
                    <a:pt x="406400" y="350617"/>
                  </a:lnTo>
                  <a:lnTo>
                    <a:pt x="406400" y="553817"/>
                  </a:lnTo>
                  <a:lnTo>
                    <a:pt x="812800" y="276909"/>
                  </a:lnTo>
                  <a:close/>
                </a:path>
              </a:pathLst>
            </a:custGeom>
            <a:solidFill>
              <a:srgbClr val="CCDEA0"/>
            </a:solidFill>
          </p:spPr>
          <p:txBody>
            <a:bodyPr/>
            <a:lstStyle/>
            <a:p>
              <a:endParaRPr lang="tr-TR"/>
            </a:p>
          </p:txBody>
        </p:sp>
        <p:sp>
          <p:nvSpPr>
            <p:cNvPr id="11" name="TextBox 11"/>
            <p:cNvSpPr txBox="1"/>
            <p:nvPr/>
          </p:nvSpPr>
          <p:spPr>
            <a:xfrm>
              <a:off x="0" y="165100"/>
              <a:ext cx="711200" cy="185517"/>
            </a:xfrm>
            <a:prstGeom prst="rect">
              <a:avLst/>
            </a:prstGeom>
          </p:spPr>
          <p:txBody>
            <a:bodyPr lIns="50800" tIns="50800" rIns="50800" bIns="50800" rtlCol="0" anchor="ctr"/>
            <a:lstStyle/>
            <a:p>
              <a:pPr algn="ctr">
                <a:lnSpc>
                  <a:spcPts val="2617"/>
                </a:lnSpc>
              </a:pPr>
              <a:endParaRPr/>
            </a:p>
          </p:txBody>
        </p:sp>
      </p:grpSp>
      <p:sp>
        <p:nvSpPr>
          <p:cNvPr id="12" name="TextBox 12"/>
          <p:cNvSpPr txBox="1"/>
          <p:nvPr/>
        </p:nvSpPr>
        <p:spPr>
          <a:xfrm>
            <a:off x="-213330" y="1538925"/>
            <a:ext cx="8585312" cy="481330"/>
          </a:xfrm>
          <a:prstGeom prst="rect">
            <a:avLst/>
          </a:prstGeom>
        </p:spPr>
        <p:txBody>
          <a:bodyPr lIns="0" tIns="0" rIns="0" bIns="0" rtlCol="0" anchor="t">
            <a:spAutoFit/>
          </a:bodyPr>
          <a:lstStyle/>
          <a:p>
            <a:pPr algn="ctr">
              <a:lnSpc>
                <a:spcPts val="3919"/>
              </a:lnSpc>
            </a:pPr>
            <a:r>
              <a:rPr lang="en-US" sz="2799" b="1" spc="279">
                <a:solidFill>
                  <a:srgbClr val="000000"/>
                </a:solidFill>
                <a:latin typeface="Opun Bold"/>
                <a:ea typeface="Opun Bold"/>
                <a:cs typeface="Opun Bold"/>
                <a:sym typeface="Opun Bold"/>
              </a:rPr>
              <a:t>Denenen Parametreler (Tested Parameters)</a:t>
            </a:r>
          </a:p>
        </p:txBody>
      </p:sp>
      <p:sp>
        <p:nvSpPr>
          <p:cNvPr id="13" name="TextBox 13"/>
          <p:cNvSpPr txBox="1"/>
          <p:nvPr/>
        </p:nvSpPr>
        <p:spPr>
          <a:xfrm>
            <a:off x="1354194" y="9105870"/>
            <a:ext cx="14035576" cy="727710"/>
          </a:xfrm>
          <a:prstGeom prst="rect">
            <a:avLst/>
          </a:prstGeom>
        </p:spPr>
        <p:txBody>
          <a:bodyPr lIns="0" tIns="0" rIns="0" bIns="0" rtlCol="0" anchor="t">
            <a:spAutoFit/>
          </a:bodyPr>
          <a:lstStyle/>
          <a:p>
            <a:pPr algn="ctr">
              <a:lnSpc>
                <a:spcPts val="2940"/>
              </a:lnSpc>
              <a:spcBef>
                <a:spcPct val="0"/>
              </a:spcBef>
            </a:pPr>
            <a:r>
              <a:rPr lang="en-US" sz="2100" spc="210">
                <a:solidFill>
                  <a:srgbClr val="000000"/>
                </a:solidFill>
                <a:latin typeface="Opun"/>
                <a:ea typeface="Opun"/>
                <a:cs typeface="Opun"/>
                <a:sym typeface="Opun"/>
              </a:rPr>
              <a:t>Toplam 81 kombinasyon, 5 katlı çapraz doğrulama ile test edilmiştir.</a:t>
            </a:r>
          </a:p>
          <a:p>
            <a:pPr algn="ctr">
              <a:lnSpc>
                <a:spcPts val="2940"/>
              </a:lnSpc>
              <a:spcBef>
                <a:spcPct val="0"/>
              </a:spcBef>
            </a:pPr>
            <a:r>
              <a:rPr lang="en-US" sz="2100" i="1" spc="210">
                <a:solidFill>
                  <a:srgbClr val="000000"/>
                </a:solidFill>
                <a:latin typeface="Opun Italics"/>
                <a:ea typeface="Opun Italics"/>
                <a:cs typeface="Opun Italics"/>
                <a:sym typeface="Opun Italics"/>
              </a:rPr>
              <a:t>(81 combinations tested with 5-fold cross-validation, total 405 fits.)</a:t>
            </a:r>
          </a:p>
        </p:txBody>
      </p:sp>
      <p:sp>
        <p:nvSpPr>
          <p:cNvPr id="14" name="TextBox 14"/>
          <p:cNvSpPr txBox="1"/>
          <p:nvPr/>
        </p:nvSpPr>
        <p:spPr>
          <a:xfrm>
            <a:off x="10203192" y="7621471"/>
            <a:ext cx="8084808" cy="976630"/>
          </a:xfrm>
          <a:prstGeom prst="rect">
            <a:avLst/>
          </a:prstGeom>
        </p:spPr>
        <p:txBody>
          <a:bodyPr lIns="0" tIns="0" rIns="0" bIns="0" rtlCol="0" anchor="t">
            <a:spAutoFit/>
          </a:bodyPr>
          <a:lstStyle/>
          <a:p>
            <a:pPr algn="ctr">
              <a:lnSpc>
                <a:spcPts val="3919"/>
              </a:lnSpc>
            </a:pPr>
            <a:r>
              <a:rPr lang="en-US" sz="2799" b="1" spc="279">
                <a:solidFill>
                  <a:srgbClr val="000000"/>
                </a:solidFill>
                <a:latin typeface="Opun Bold"/>
                <a:ea typeface="Opun Bold"/>
                <a:cs typeface="Opun Bold"/>
                <a:sym typeface="Opun Bold"/>
              </a:rPr>
              <a:t> Bulunan En İyi Parametreler</a:t>
            </a:r>
          </a:p>
          <a:p>
            <a:pPr algn="ctr">
              <a:lnSpc>
                <a:spcPts val="3919"/>
              </a:lnSpc>
              <a:spcBef>
                <a:spcPct val="0"/>
              </a:spcBef>
            </a:pPr>
            <a:r>
              <a:rPr lang="en-US" sz="2799" b="1" spc="279">
                <a:solidFill>
                  <a:srgbClr val="000000"/>
                </a:solidFill>
                <a:latin typeface="Opun Bold"/>
                <a:ea typeface="Opun Bold"/>
                <a:cs typeface="Opun Bold"/>
                <a:sym typeface="Opun Bold"/>
              </a:rPr>
              <a:t> (Best Parameters Found)</a:t>
            </a:r>
          </a:p>
        </p:txBody>
      </p: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3965334" y="2157044"/>
          <a:ext cx="8878325" cy="3840480"/>
        </p:xfrm>
        <a:graphic>
          <a:graphicData uri="http://schemas.openxmlformats.org/drawingml/2006/table">
            <a:tbl>
              <a:tblPr/>
              <a:tblGrid>
                <a:gridCol w="4630092">
                  <a:extLst>
                    <a:ext uri="{9D8B030D-6E8A-4147-A177-3AD203B41FA5}">
                      <a16:colId xmlns:a16="http://schemas.microsoft.com/office/drawing/2014/main" val="20000"/>
                    </a:ext>
                  </a:extLst>
                </a:gridCol>
                <a:gridCol w="4248233">
                  <a:extLst>
                    <a:ext uri="{9D8B030D-6E8A-4147-A177-3AD203B41FA5}">
                      <a16:colId xmlns:a16="http://schemas.microsoft.com/office/drawing/2014/main" val="20001"/>
                    </a:ext>
                  </a:extLst>
                </a:gridCol>
              </a:tblGrid>
              <a:tr h="1770161">
                <a:tc>
                  <a:txBody>
                    <a:bodyPr/>
                    <a:lstStyle/>
                    <a:p>
                      <a:pPr algn="ctr">
                        <a:lnSpc>
                          <a:spcPts val="2940"/>
                        </a:lnSpc>
                        <a:defRPr/>
                      </a:pPr>
                      <a:r>
                        <a:rPr lang="en-US" sz="2100" b="1">
                          <a:solidFill>
                            <a:srgbClr val="000000"/>
                          </a:solidFill>
                          <a:latin typeface="Opun Bold"/>
                          <a:ea typeface="Opun Bold"/>
                          <a:cs typeface="Opun Bold"/>
                          <a:sym typeface="Opun Bold"/>
                        </a:rPr>
                        <a:t>Aşama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endParaRPr lang="en-US" sz="1100"/>
                    </a:p>
                    <a:p>
                      <a:pPr algn="ctr">
                        <a:lnSpc>
                          <a:spcPts val="2940"/>
                        </a:lnSpc>
                      </a:pPr>
                      <a:r>
                        <a:rPr lang="en-US" sz="2100" b="1">
                          <a:solidFill>
                            <a:srgbClr val="000000"/>
                          </a:solidFill>
                          <a:latin typeface="Opun Bold"/>
                          <a:ea typeface="Opun Bold"/>
                          <a:cs typeface="Opun Bold"/>
                          <a:sym typeface="Opun Bold"/>
                        </a:rPr>
                        <a:t>RMSE Değeri</a:t>
                      </a:r>
                    </a:p>
                    <a:p>
                      <a:pPr algn="ctr">
                        <a:lnSpc>
                          <a:spcPts val="2940"/>
                        </a:lnSpc>
                      </a:pPr>
                      <a:endParaRPr lang="en-US" sz="2100" b="1">
                        <a:solidFill>
                          <a:srgbClr val="000000"/>
                        </a:solidFill>
                        <a:latin typeface="Opun Bold"/>
                        <a:ea typeface="Opun Bold"/>
                        <a:cs typeface="Opun Bold"/>
                        <a:sym typeface="Opun Bold"/>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40932">
                <a:tc>
                  <a:txBody>
                    <a:bodyPr/>
                    <a:lstStyle/>
                    <a:p>
                      <a:pPr algn="ctr">
                        <a:lnSpc>
                          <a:spcPts val="2940"/>
                        </a:lnSpc>
                        <a:defRPr/>
                      </a:pPr>
                      <a:r>
                        <a:rPr lang="en-US" sz="2100">
                          <a:solidFill>
                            <a:srgbClr val="000000"/>
                          </a:solidFill>
                          <a:latin typeface="Opun"/>
                          <a:ea typeface="Opun"/>
                          <a:cs typeface="Opun"/>
                          <a:sym typeface="Opun"/>
                        </a:rPr>
                        <a:t>Başlangıç (Initial GBM)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Opun"/>
                          <a:ea typeface="Opun"/>
                          <a:cs typeface="Opun"/>
                          <a:sym typeface="Opun"/>
                        </a:rPr>
                        <a:t>0.5955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29387">
                <a:tc>
                  <a:txBody>
                    <a:bodyPr/>
                    <a:lstStyle/>
                    <a:p>
                      <a:pPr algn="ctr">
                        <a:lnSpc>
                          <a:spcPts val="2940"/>
                        </a:lnSpc>
                        <a:defRPr/>
                      </a:pPr>
                      <a:r>
                        <a:rPr lang="en-US" sz="2100">
                          <a:solidFill>
                            <a:srgbClr val="000000"/>
                          </a:solidFill>
                          <a:latin typeface="Opun"/>
                          <a:ea typeface="Opun"/>
                          <a:cs typeface="Opun"/>
                          <a:sym typeface="Opun"/>
                        </a:rPr>
                        <a:t>Optimizasyon Sonrası (Final GBM)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b="1">
                          <a:solidFill>
                            <a:srgbClr val="000000"/>
                          </a:solidFill>
                          <a:latin typeface="Opun Bold"/>
                          <a:ea typeface="Opun Bold"/>
                          <a:cs typeface="Opun Bold"/>
                          <a:sym typeface="Opun Bold"/>
                        </a:rPr>
                        <a:t>0.5646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3" name="Freeform 3"/>
          <p:cNvSpPr/>
          <p:nvPr/>
        </p:nvSpPr>
        <p:spPr>
          <a:xfrm rot="-5400000">
            <a:off x="16505956" y="-145072"/>
            <a:ext cx="2350590" cy="2350590"/>
          </a:xfrm>
          <a:custGeom>
            <a:avLst/>
            <a:gdLst/>
            <a:ahLst/>
            <a:cxnLst/>
            <a:rect l="l" t="t" r="r" b="b"/>
            <a:pathLst>
              <a:path w="2350590" h="2350590">
                <a:moveTo>
                  <a:pt x="0" y="0"/>
                </a:moveTo>
                <a:lnTo>
                  <a:pt x="2350590" y="0"/>
                </a:lnTo>
                <a:lnTo>
                  <a:pt x="2350590" y="2350590"/>
                </a:lnTo>
                <a:lnTo>
                  <a:pt x="0" y="23505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4" name="Freeform 4"/>
          <p:cNvSpPr/>
          <p:nvPr/>
        </p:nvSpPr>
        <p:spPr>
          <a:xfrm>
            <a:off x="17246415" y="0"/>
            <a:ext cx="1041585" cy="1030223"/>
          </a:xfrm>
          <a:custGeom>
            <a:avLst/>
            <a:gdLst/>
            <a:ahLst/>
            <a:cxnLst/>
            <a:rect l="l" t="t" r="r" b="b"/>
            <a:pathLst>
              <a:path w="1041585" h="1030223">
                <a:moveTo>
                  <a:pt x="0" y="0"/>
                </a:moveTo>
                <a:lnTo>
                  <a:pt x="1041585" y="0"/>
                </a:lnTo>
                <a:lnTo>
                  <a:pt x="1041585" y="1030223"/>
                </a:lnTo>
                <a:lnTo>
                  <a:pt x="0" y="10302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5" name="Freeform 5"/>
          <p:cNvSpPr/>
          <p:nvPr/>
        </p:nvSpPr>
        <p:spPr>
          <a:xfrm flipV="1">
            <a:off x="16927908" y="9136439"/>
            <a:ext cx="1506687" cy="1150561"/>
          </a:xfrm>
          <a:custGeom>
            <a:avLst/>
            <a:gdLst/>
            <a:ahLst/>
            <a:cxnLst/>
            <a:rect l="l" t="t" r="r" b="b"/>
            <a:pathLst>
              <a:path w="1506687" h="1150561">
                <a:moveTo>
                  <a:pt x="0" y="1150561"/>
                </a:moveTo>
                <a:lnTo>
                  <a:pt x="1506687" y="1150561"/>
                </a:lnTo>
                <a:lnTo>
                  <a:pt x="1506687" y="0"/>
                </a:lnTo>
                <a:lnTo>
                  <a:pt x="0" y="0"/>
                </a:lnTo>
                <a:lnTo>
                  <a:pt x="0" y="1150561"/>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6" name="Freeform 6"/>
          <p:cNvSpPr/>
          <p:nvPr/>
        </p:nvSpPr>
        <p:spPr>
          <a:xfrm rot="-2602195">
            <a:off x="-966374" y="-501318"/>
            <a:ext cx="2637912" cy="2637912"/>
          </a:xfrm>
          <a:custGeom>
            <a:avLst/>
            <a:gdLst/>
            <a:ahLst/>
            <a:cxnLst/>
            <a:rect l="l" t="t" r="r" b="b"/>
            <a:pathLst>
              <a:path w="2637912" h="2637912">
                <a:moveTo>
                  <a:pt x="0" y="0"/>
                </a:moveTo>
                <a:lnTo>
                  <a:pt x="2637911" y="0"/>
                </a:lnTo>
                <a:lnTo>
                  <a:pt x="2637911" y="2637911"/>
                </a:lnTo>
                <a:lnTo>
                  <a:pt x="0" y="263791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tr-TR"/>
          </a:p>
        </p:txBody>
      </p:sp>
      <p:sp>
        <p:nvSpPr>
          <p:cNvPr id="7" name="Freeform 7"/>
          <p:cNvSpPr/>
          <p:nvPr/>
        </p:nvSpPr>
        <p:spPr>
          <a:xfrm>
            <a:off x="-173345" y="30225"/>
            <a:ext cx="1506687" cy="1150561"/>
          </a:xfrm>
          <a:custGeom>
            <a:avLst/>
            <a:gdLst/>
            <a:ahLst/>
            <a:cxnLst/>
            <a:rect l="l" t="t" r="r" b="b"/>
            <a:pathLst>
              <a:path w="1506687" h="1150561">
                <a:moveTo>
                  <a:pt x="0" y="0"/>
                </a:moveTo>
                <a:lnTo>
                  <a:pt x="1506687" y="0"/>
                </a:lnTo>
                <a:lnTo>
                  <a:pt x="1506687" y="1150561"/>
                </a:lnTo>
                <a:lnTo>
                  <a:pt x="0" y="1150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8" name="Freeform 8"/>
          <p:cNvSpPr/>
          <p:nvPr/>
        </p:nvSpPr>
        <p:spPr>
          <a:xfrm>
            <a:off x="1531259" y="8163463"/>
            <a:ext cx="1674997" cy="1674997"/>
          </a:xfrm>
          <a:custGeom>
            <a:avLst/>
            <a:gdLst/>
            <a:ahLst/>
            <a:cxnLst/>
            <a:rect l="l" t="t" r="r" b="b"/>
            <a:pathLst>
              <a:path w="1674997" h="1674997">
                <a:moveTo>
                  <a:pt x="0" y="0"/>
                </a:moveTo>
                <a:lnTo>
                  <a:pt x="1674997" y="0"/>
                </a:lnTo>
                <a:lnTo>
                  <a:pt x="1674997" y="1674996"/>
                </a:lnTo>
                <a:lnTo>
                  <a:pt x="0" y="167499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tr-TR"/>
          </a:p>
        </p:txBody>
      </p:sp>
      <p:sp>
        <p:nvSpPr>
          <p:cNvPr id="9" name="TextBox 9"/>
          <p:cNvSpPr txBox="1"/>
          <p:nvPr/>
        </p:nvSpPr>
        <p:spPr>
          <a:xfrm>
            <a:off x="3731236" y="1399675"/>
            <a:ext cx="9346521" cy="481330"/>
          </a:xfrm>
          <a:prstGeom prst="rect">
            <a:avLst/>
          </a:prstGeom>
        </p:spPr>
        <p:txBody>
          <a:bodyPr lIns="0" tIns="0" rIns="0" bIns="0" rtlCol="0" anchor="t">
            <a:spAutoFit/>
          </a:bodyPr>
          <a:lstStyle/>
          <a:p>
            <a:pPr algn="ctr">
              <a:lnSpc>
                <a:spcPts val="3919"/>
              </a:lnSpc>
              <a:spcBef>
                <a:spcPct val="0"/>
              </a:spcBef>
            </a:pPr>
            <a:r>
              <a:rPr lang="en-US" sz="2799" spc="279">
                <a:solidFill>
                  <a:srgbClr val="000000"/>
                </a:solidFill>
                <a:latin typeface="Opun"/>
                <a:ea typeface="Opun"/>
                <a:cs typeface="Opun"/>
                <a:sym typeface="Opun"/>
              </a:rPr>
              <a:t> Performans Gelişimi (Performance Improvement)</a:t>
            </a:r>
          </a:p>
        </p:txBody>
      </p:sp>
      <p:sp>
        <p:nvSpPr>
          <p:cNvPr id="10" name="TextBox 10"/>
          <p:cNvSpPr txBox="1"/>
          <p:nvPr/>
        </p:nvSpPr>
        <p:spPr>
          <a:xfrm>
            <a:off x="793859" y="6388049"/>
            <a:ext cx="16887392" cy="745490"/>
          </a:xfrm>
          <a:prstGeom prst="rect">
            <a:avLst/>
          </a:prstGeom>
        </p:spPr>
        <p:txBody>
          <a:bodyPr lIns="0" tIns="0" rIns="0" bIns="0" rtlCol="0" anchor="t">
            <a:spAutoFit/>
          </a:bodyPr>
          <a:lstStyle/>
          <a:p>
            <a:pPr algn="ctr">
              <a:lnSpc>
                <a:spcPts val="3079"/>
              </a:lnSpc>
              <a:spcBef>
                <a:spcPct val="0"/>
              </a:spcBef>
            </a:pPr>
            <a:r>
              <a:rPr lang="en-US" sz="2199" spc="219">
                <a:solidFill>
                  <a:srgbClr val="000000"/>
                </a:solidFill>
                <a:latin typeface="Opun"/>
                <a:ea typeface="Opun"/>
                <a:cs typeface="Opun"/>
                <a:sym typeface="Opun"/>
              </a:rPr>
              <a:t>Hiperparametre ayarı sonrası RMSE değeri düşerek modelin doğruluğu artmıştır.</a:t>
            </a:r>
          </a:p>
          <a:p>
            <a:pPr algn="ctr">
              <a:lnSpc>
                <a:spcPts val="2940"/>
              </a:lnSpc>
              <a:spcBef>
                <a:spcPct val="0"/>
              </a:spcBef>
            </a:pPr>
            <a:r>
              <a:rPr lang="en-US" sz="2100" i="1" spc="210">
                <a:solidFill>
                  <a:srgbClr val="000000"/>
                </a:solidFill>
                <a:latin typeface="Opun Italics"/>
                <a:ea typeface="Opun Italics"/>
                <a:cs typeface="Opun Italics"/>
                <a:sym typeface="Opun Italics"/>
              </a:rPr>
              <a:t>(After tuning, RMSE decreased, indicating improved model accuracy.)</a:t>
            </a:r>
          </a:p>
        </p:txBody>
      </p:sp>
      <p:sp>
        <p:nvSpPr>
          <p:cNvPr id="11" name="TextBox 11"/>
          <p:cNvSpPr txBox="1"/>
          <p:nvPr/>
        </p:nvSpPr>
        <p:spPr>
          <a:xfrm>
            <a:off x="4909239" y="7630958"/>
            <a:ext cx="7243994" cy="405765"/>
          </a:xfrm>
          <a:prstGeom prst="rect">
            <a:avLst/>
          </a:prstGeom>
        </p:spPr>
        <p:txBody>
          <a:bodyPr lIns="0" tIns="0" rIns="0" bIns="0" rtlCol="0" anchor="t">
            <a:spAutoFit/>
          </a:bodyPr>
          <a:lstStyle/>
          <a:p>
            <a:pPr algn="ctr">
              <a:lnSpc>
                <a:spcPts val="3359"/>
              </a:lnSpc>
              <a:spcBef>
                <a:spcPct val="0"/>
              </a:spcBef>
            </a:pPr>
            <a:r>
              <a:rPr lang="en-US" sz="2399" b="1" spc="239">
                <a:solidFill>
                  <a:srgbClr val="000000"/>
                </a:solidFill>
                <a:latin typeface="Opun Bold"/>
                <a:ea typeface="Opun Bold"/>
                <a:cs typeface="Opun Bold"/>
                <a:sym typeface="Opun Bold"/>
              </a:rPr>
              <a:t>Örnek Tahmin (Sample Prediction)</a:t>
            </a:r>
          </a:p>
        </p:txBody>
      </p:sp>
      <p:sp>
        <p:nvSpPr>
          <p:cNvPr id="12" name="TextBox 12"/>
          <p:cNvSpPr txBox="1"/>
          <p:nvPr/>
        </p:nvSpPr>
        <p:spPr>
          <a:xfrm>
            <a:off x="2910204" y="8704321"/>
            <a:ext cx="11903887" cy="834390"/>
          </a:xfrm>
          <a:prstGeom prst="rect">
            <a:avLst/>
          </a:prstGeom>
        </p:spPr>
        <p:txBody>
          <a:bodyPr lIns="0" tIns="0" rIns="0" bIns="0" rtlCol="0" anchor="t">
            <a:spAutoFit/>
          </a:bodyPr>
          <a:lstStyle/>
          <a:p>
            <a:pPr algn="ctr">
              <a:lnSpc>
                <a:spcPts val="3639"/>
              </a:lnSpc>
            </a:pPr>
            <a:r>
              <a:rPr lang="en-US" sz="2599" b="1" spc="259">
                <a:solidFill>
                  <a:srgbClr val="000000"/>
                </a:solidFill>
                <a:latin typeface="Opun Bold"/>
                <a:ea typeface="Opun Bold"/>
                <a:cs typeface="Opun Bold"/>
                <a:sym typeface="Opun Bold"/>
              </a:rPr>
              <a:t>Eğitim verisinden bir öğrenci için tahmin edilen G3 notu:</a:t>
            </a:r>
            <a:r>
              <a:rPr lang="en-US" sz="2599" spc="259">
                <a:solidFill>
                  <a:srgbClr val="000000"/>
                </a:solidFill>
                <a:latin typeface="Opun"/>
                <a:ea typeface="Opun"/>
                <a:cs typeface="Opun"/>
                <a:sym typeface="Opun"/>
              </a:rPr>
              <a:t> 11.03</a:t>
            </a:r>
          </a:p>
          <a:p>
            <a:pPr algn="ctr">
              <a:lnSpc>
                <a:spcPts val="3079"/>
              </a:lnSpc>
              <a:spcBef>
                <a:spcPct val="0"/>
              </a:spcBef>
            </a:pPr>
            <a:r>
              <a:rPr lang="en-US" sz="2199" i="1" spc="219">
                <a:solidFill>
                  <a:srgbClr val="000000"/>
                </a:solidFill>
                <a:latin typeface="Opun Italics"/>
                <a:ea typeface="Opun Italics"/>
                <a:cs typeface="Opun Italics"/>
                <a:sym typeface="Opun Italics"/>
              </a:rPr>
              <a:t>(Predicted final grade (G3) for a sample student: 11.03)</a:t>
            </a:r>
          </a:p>
        </p:txBody>
      </p:sp>
      <p:sp>
        <p:nvSpPr>
          <p:cNvPr id="13" name="TextBox 13"/>
          <p:cNvSpPr txBox="1"/>
          <p:nvPr/>
        </p:nvSpPr>
        <p:spPr>
          <a:xfrm>
            <a:off x="2368758" y="438471"/>
            <a:ext cx="12986779" cy="742315"/>
          </a:xfrm>
          <a:prstGeom prst="rect">
            <a:avLst/>
          </a:prstGeom>
        </p:spPr>
        <p:txBody>
          <a:bodyPr lIns="0" tIns="0" rIns="0" bIns="0" rtlCol="0" anchor="t">
            <a:spAutoFit/>
          </a:bodyPr>
          <a:lstStyle/>
          <a:p>
            <a:pPr marL="0" lvl="0" indent="0" algn="l">
              <a:lnSpc>
                <a:spcPts val="5600"/>
              </a:lnSpc>
            </a:pPr>
            <a:r>
              <a:rPr lang="en-US" sz="5600">
                <a:solidFill>
                  <a:srgbClr val="000000"/>
                </a:solidFill>
                <a:latin typeface="Opun"/>
                <a:ea typeface="Opun"/>
                <a:cs typeface="Opun"/>
                <a:sym typeface="Opun"/>
              </a:rPr>
              <a:t>Sonuçlar ve Tahmin (Results &amp; Prediction)</a:t>
            </a:r>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701262" y="8297194"/>
            <a:ext cx="2513006" cy="2513006"/>
          </a:xfrm>
          <a:custGeom>
            <a:avLst/>
            <a:gdLst/>
            <a:ahLst/>
            <a:cxnLst/>
            <a:rect l="l" t="t" r="r" b="b"/>
            <a:pathLst>
              <a:path w="2513006" h="2513006">
                <a:moveTo>
                  <a:pt x="0" y="0"/>
                </a:moveTo>
                <a:lnTo>
                  <a:pt x="2513005" y="0"/>
                </a:lnTo>
                <a:lnTo>
                  <a:pt x="2513005" y="2513005"/>
                </a:lnTo>
                <a:lnTo>
                  <a:pt x="0" y="25130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 name="Freeform 3"/>
          <p:cNvSpPr/>
          <p:nvPr/>
        </p:nvSpPr>
        <p:spPr>
          <a:xfrm rot="6757700">
            <a:off x="16373363" y="-645099"/>
            <a:ext cx="2890386" cy="2890386"/>
          </a:xfrm>
          <a:custGeom>
            <a:avLst/>
            <a:gdLst/>
            <a:ahLst/>
            <a:cxnLst/>
            <a:rect l="l" t="t" r="r" b="b"/>
            <a:pathLst>
              <a:path w="2890386" h="2890386">
                <a:moveTo>
                  <a:pt x="0" y="0"/>
                </a:moveTo>
                <a:lnTo>
                  <a:pt x="2890386" y="0"/>
                </a:lnTo>
                <a:lnTo>
                  <a:pt x="2890386" y="2890386"/>
                </a:lnTo>
                <a:lnTo>
                  <a:pt x="0" y="28903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4" name="Freeform 4"/>
          <p:cNvSpPr/>
          <p:nvPr/>
        </p:nvSpPr>
        <p:spPr>
          <a:xfrm>
            <a:off x="16781313" y="0"/>
            <a:ext cx="1506687" cy="1150561"/>
          </a:xfrm>
          <a:custGeom>
            <a:avLst/>
            <a:gdLst/>
            <a:ahLst/>
            <a:cxnLst/>
            <a:rect l="l" t="t" r="r" b="b"/>
            <a:pathLst>
              <a:path w="1506687" h="1150561">
                <a:moveTo>
                  <a:pt x="0" y="0"/>
                </a:moveTo>
                <a:lnTo>
                  <a:pt x="1506687" y="0"/>
                </a:lnTo>
                <a:lnTo>
                  <a:pt x="1506687" y="1150561"/>
                </a:lnTo>
                <a:lnTo>
                  <a:pt x="0" y="1150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5" name="Freeform 5"/>
          <p:cNvSpPr/>
          <p:nvPr/>
        </p:nvSpPr>
        <p:spPr>
          <a:xfrm>
            <a:off x="2649306" y="575280"/>
            <a:ext cx="12485819" cy="9206101"/>
          </a:xfrm>
          <a:custGeom>
            <a:avLst/>
            <a:gdLst/>
            <a:ahLst/>
            <a:cxnLst/>
            <a:rect l="l" t="t" r="r" b="b"/>
            <a:pathLst>
              <a:path w="12485819" h="9206101">
                <a:moveTo>
                  <a:pt x="0" y="0"/>
                </a:moveTo>
                <a:lnTo>
                  <a:pt x="12485819" y="0"/>
                </a:lnTo>
                <a:lnTo>
                  <a:pt x="12485819" y="9206102"/>
                </a:lnTo>
                <a:lnTo>
                  <a:pt x="0" y="9206102"/>
                </a:lnTo>
                <a:lnTo>
                  <a:pt x="0" y="0"/>
                </a:lnTo>
                <a:close/>
              </a:path>
            </a:pathLst>
          </a:custGeom>
          <a:blipFill>
            <a:blip r:embed="rId8"/>
            <a:stretch>
              <a:fillRect t="-513" b="-513"/>
            </a:stretch>
          </a:blipFill>
        </p:spPr>
        <p:txBody>
          <a:bodyPr/>
          <a:lstStyle/>
          <a:p>
            <a:endParaRPr lang="tr-TR"/>
          </a:p>
        </p:txBody>
      </p:sp>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6903308" y="-145072"/>
            <a:ext cx="1953238" cy="1953238"/>
          </a:xfrm>
          <a:custGeom>
            <a:avLst/>
            <a:gdLst/>
            <a:ahLst/>
            <a:cxnLst/>
            <a:rect l="l" t="t" r="r" b="b"/>
            <a:pathLst>
              <a:path w="1953238" h="1953238">
                <a:moveTo>
                  <a:pt x="0" y="0"/>
                </a:moveTo>
                <a:lnTo>
                  <a:pt x="1953238" y="0"/>
                </a:lnTo>
                <a:lnTo>
                  <a:pt x="1953238" y="1953238"/>
                </a:lnTo>
                <a:lnTo>
                  <a:pt x="0" y="19532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 name="Freeform 3"/>
          <p:cNvSpPr/>
          <p:nvPr/>
        </p:nvSpPr>
        <p:spPr>
          <a:xfrm>
            <a:off x="17024203" y="-14842"/>
            <a:ext cx="855724" cy="846389"/>
          </a:xfrm>
          <a:custGeom>
            <a:avLst/>
            <a:gdLst/>
            <a:ahLst/>
            <a:cxnLst/>
            <a:rect l="l" t="t" r="r" b="b"/>
            <a:pathLst>
              <a:path w="855724" h="846389">
                <a:moveTo>
                  <a:pt x="0" y="0"/>
                </a:moveTo>
                <a:lnTo>
                  <a:pt x="855724" y="0"/>
                </a:lnTo>
                <a:lnTo>
                  <a:pt x="855724" y="846389"/>
                </a:lnTo>
                <a:lnTo>
                  <a:pt x="0" y="8463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4" name="Freeform 4"/>
          <p:cNvSpPr/>
          <p:nvPr/>
        </p:nvSpPr>
        <p:spPr>
          <a:xfrm flipV="1">
            <a:off x="15752613" y="9258300"/>
            <a:ext cx="1506687" cy="1150561"/>
          </a:xfrm>
          <a:custGeom>
            <a:avLst/>
            <a:gdLst/>
            <a:ahLst/>
            <a:cxnLst/>
            <a:rect l="l" t="t" r="r" b="b"/>
            <a:pathLst>
              <a:path w="1506687" h="1150561">
                <a:moveTo>
                  <a:pt x="0" y="1150561"/>
                </a:moveTo>
                <a:lnTo>
                  <a:pt x="1506687" y="1150561"/>
                </a:lnTo>
                <a:lnTo>
                  <a:pt x="1506687" y="0"/>
                </a:lnTo>
                <a:lnTo>
                  <a:pt x="0" y="0"/>
                </a:lnTo>
                <a:lnTo>
                  <a:pt x="0" y="1150561"/>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5" name="Freeform 5"/>
          <p:cNvSpPr/>
          <p:nvPr/>
        </p:nvSpPr>
        <p:spPr>
          <a:xfrm>
            <a:off x="275356" y="1028700"/>
            <a:ext cx="9059605" cy="9050399"/>
          </a:xfrm>
          <a:custGeom>
            <a:avLst/>
            <a:gdLst/>
            <a:ahLst/>
            <a:cxnLst/>
            <a:rect l="l" t="t" r="r" b="b"/>
            <a:pathLst>
              <a:path w="9059605" h="9050399">
                <a:moveTo>
                  <a:pt x="0" y="0"/>
                </a:moveTo>
                <a:lnTo>
                  <a:pt x="9059606" y="0"/>
                </a:lnTo>
                <a:lnTo>
                  <a:pt x="9059606" y="9050399"/>
                </a:lnTo>
                <a:lnTo>
                  <a:pt x="0" y="9050399"/>
                </a:lnTo>
                <a:lnTo>
                  <a:pt x="0" y="0"/>
                </a:lnTo>
                <a:close/>
              </a:path>
            </a:pathLst>
          </a:custGeom>
          <a:blipFill>
            <a:blip r:embed="rId8"/>
            <a:stretch>
              <a:fillRect/>
            </a:stretch>
          </a:blipFill>
        </p:spPr>
        <p:txBody>
          <a:bodyPr/>
          <a:lstStyle/>
          <a:p>
            <a:endParaRPr lang="tr-TR"/>
          </a:p>
        </p:txBody>
      </p:sp>
      <p:sp>
        <p:nvSpPr>
          <p:cNvPr id="6" name="Freeform 6"/>
          <p:cNvSpPr/>
          <p:nvPr/>
        </p:nvSpPr>
        <p:spPr>
          <a:xfrm rot="-5400000">
            <a:off x="-701262" y="8856962"/>
            <a:ext cx="1953238" cy="1953238"/>
          </a:xfrm>
          <a:custGeom>
            <a:avLst/>
            <a:gdLst/>
            <a:ahLst/>
            <a:cxnLst/>
            <a:rect l="l" t="t" r="r" b="b"/>
            <a:pathLst>
              <a:path w="1953238" h="1953238">
                <a:moveTo>
                  <a:pt x="0" y="0"/>
                </a:moveTo>
                <a:lnTo>
                  <a:pt x="1953237" y="0"/>
                </a:lnTo>
                <a:lnTo>
                  <a:pt x="1953237" y="1953237"/>
                </a:lnTo>
                <a:lnTo>
                  <a:pt x="0" y="195323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tr-TR"/>
          </a:p>
        </p:txBody>
      </p:sp>
      <p:sp>
        <p:nvSpPr>
          <p:cNvPr id="7" name="TextBox 7"/>
          <p:cNvSpPr txBox="1"/>
          <p:nvPr/>
        </p:nvSpPr>
        <p:spPr>
          <a:xfrm>
            <a:off x="5869767" y="286385"/>
            <a:ext cx="12986779" cy="742315"/>
          </a:xfrm>
          <a:prstGeom prst="rect">
            <a:avLst/>
          </a:prstGeom>
        </p:spPr>
        <p:txBody>
          <a:bodyPr lIns="0" tIns="0" rIns="0" bIns="0" rtlCol="0" anchor="t">
            <a:spAutoFit/>
          </a:bodyPr>
          <a:lstStyle/>
          <a:p>
            <a:pPr marL="0" lvl="0" indent="0" algn="l">
              <a:lnSpc>
                <a:spcPts val="5600"/>
              </a:lnSpc>
            </a:pPr>
            <a:r>
              <a:rPr lang="en-US" sz="5600">
                <a:solidFill>
                  <a:srgbClr val="000000"/>
                </a:solidFill>
                <a:latin typeface="Opun"/>
                <a:ea typeface="Opun"/>
                <a:cs typeface="Opun"/>
                <a:sym typeface="Opun"/>
              </a:rPr>
              <a:t>Feature Importance</a:t>
            </a:r>
          </a:p>
        </p:txBody>
      </p:sp>
      <p:sp>
        <p:nvSpPr>
          <p:cNvPr id="8" name="TextBox 8"/>
          <p:cNvSpPr txBox="1"/>
          <p:nvPr/>
        </p:nvSpPr>
        <p:spPr>
          <a:xfrm>
            <a:off x="9827694" y="1979239"/>
            <a:ext cx="7624372" cy="7693843"/>
          </a:xfrm>
          <a:prstGeom prst="rect">
            <a:avLst/>
          </a:prstGeom>
        </p:spPr>
        <p:txBody>
          <a:bodyPr lIns="0" tIns="0" rIns="0" bIns="0" rtlCol="0" anchor="t">
            <a:spAutoFit/>
          </a:bodyPr>
          <a:lstStyle/>
          <a:p>
            <a:pPr algn="l">
              <a:lnSpc>
                <a:spcPts val="4398"/>
              </a:lnSpc>
            </a:pPr>
            <a:r>
              <a:rPr lang="en-US" sz="2587">
                <a:solidFill>
                  <a:srgbClr val="000000"/>
                </a:solidFill>
                <a:latin typeface="Opun"/>
                <a:ea typeface="Opun"/>
                <a:cs typeface="Opun"/>
                <a:sym typeface="Opun"/>
              </a:rPr>
              <a:t>Modelin başarıyı tahmin ederken en çok dikkate aldığı değişkenler:</a:t>
            </a:r>
          </a:p>
          <a:p>
            <a:pPr algn="l">
              <a:lnSpc>
                <a:spcPts val="4398"/>
              </a:lnSpc>
            </a:pPr>
            <a:endParaRPr lang="en-US" sz="2587">
              <a:solidFill>
                <a:srgbClr val="000000"/>
              </a:solidFill>
              <a:latin typeface="Opun"/>
              <a:ea typeface="Opun"/>
              <a:cs typeface="Opun"/>
              <a:sym typeface="Opun"/>
            </a:endParaRPr>
          </a:p>
          <a:p>
            <a:pPr marL="558559" lvl="1" indent="-279279" algn="l">
              <a:lnSpc>
                <a:spcPts val="4398"/>
              </a:lnSpc>
              <a:buFont typeface="Arial"/>
              <a:buChar char="•"/>
            </a:pPr>
            <a:r>
              <a:rPr lang="en-US" sz="2587">
                <a:solidFill>
                  <a:srgbClr val="000000"/>
                </a:solidFill>
                <a:latin typeface="Opun"/>
                <a:ea typeface="Opun"/>
                <a:cs typeface="Opun"/>
                <a:sym typeface="Opun"/>
              </a:rPr>
              <a:t>G2 ortalaması, </a:t>
            </a:r>
          </a:p>
          <a:p>
            <a:pPr marL="558559" lvl="1" indent="-279279" algn="l">
              <a:lnSpc>
                <a:spcPts val="4398"/>
              </a:lnSpc>
              <a:buFont typeface="Arial"/>
              <a:buChar char="•"/>
            </a:pPr>
            <a:r>
              <a:rPr lang="en-US" sz="2587">
                <a:solidFill>
                  <a:srgbClr val="000000"/>
                </a:solidFill>
                <a:latin typeface="Opun"/>
                <a:ea typeface="Opun"/>
                <a:cs typeface="Opun"/>
                <a:sym typeface="Opun"/>
              </a:rPr>
              <a:t>aile eğitim düzeyi ve </a:t>
            </a:r>
          </a:p>
          <a:p>
            <a:pPr marL="558559" lvl="1" indent="-279279" algn="l">
              <a:lnSpc>
                <a:spcPts val="4398"/>
              </a:lnSpc>
              <a:buFont typeface="Arial"/>
              <a:buChar char="•"/>
            </a:pPr>
            <a:r>
              <a:rPr lang="en-US" sz="2587">
                <a:solidFill>
                  <a:srgbClr val="000000"/>
                </a:solidFill>
                <a:latin typeface="Opun"/>
                <a:ea typeface="Opun"/>
                <a:cs typeface="Opun"/>
                <a:sym typeface="Opun"/>
              </a:rPr>
              <a:t>anaokulu deneyimi oldu. </a:t>
            </a:r>
          </a:p>
          <a:p>
            <a:pPr algn="l">
              <a:lnSpc>
                <a:spcPts val="4398"/>
              </a:lnSpc>
            </a:pPr>
            <a:endParaRPr lang="en-US" sz="2587">
              <a:solidFill>
                <a:srgbClr val="000000"/>
              </a:solidFill>
              <a:latin typeface="Opun"/>
              <a:ea typeface="Opun"/>
              <a:cs typeface="Opun"/>
              <a:sym typeface="Opun"/>
            </a:endParaRPr>
          </a:p>
          <a:p>
            <a:pPr algn="l">
              <a:lnSpc>
                <a:spcPts val="4398"/>
              </a:lnSpc>
            </a:pPr>
            <a:r>
              <a:rPr lang="en-US" sz="2587">
                <a:solidFill>
                  <a:srgbClr val="000000"/>
                </a:solidFill>
                <a:latin typeface="Opun"/>
                <a:ea typeface="Opun"/>
                <a:cs typeface="Opun"/>
                <a:sym typeface="Opun"/>
              </a:rPr>
              <a:t>Bu, eğitimde erken destek ve aile yapısının önemini bir kez daha gösteriyor.</a:t>
            </a:r>
          </a:p>
          <a:p>
            <a:pPr algn="l">
              <a:lnSpc>
                <a:spcPts val="4398"/>
              </a:lnSpc>
            </a:pPr>
            <a:endParaRPr lang="en-US" sz="2587">
              <a:solidFill>
                <a:srgbClr val="000000"/>
              </a:solidFill>
              <a:latin typeface="Opun"/>
              <a:ea typeface="Opun"/>
              <a:cs typeface="Opun"/>
              <a:sym typeface="Opun"/>
            </a:endParaRPr>
          </a:p>
          <a:p>
            <a:pPr algn="l">
              <a:lnSpc>
                <a:spcPts val="4398"/>
              </a:lnSpc>
            </a:pPr>
            <a:r>
              <a:rPr lang="en-US" sz="2587" i="1">
                <a:solidFill>
                  <a:srgbClr val="000000"/>
                </a:solidFill>
                <a:latin typeface="Opun Italics"/>
                <a:ea typeface="Opun Italics"/>
                <a:cs typeface="Opun Italics"/>
                <a:sym typeface="Opun Italics"/>
              </a:rPr>
              <a:t>(The model prioritized average past grades, parental education, and early childhood education—highlighting the importance of these factors in academic success.)</a:t>
            </a:r>
          </a:p>
          <a:p>
            <a:pPr marL="0" lvl="0" indent="0" algn="l">
              <a:lnSpc>
                <a:spcPts val="4398"/>
              </a:lnSpc>
            </a:pPr>
            <a:endParaRPr lang="en-US" sz="2587" i="1">
              <a:solidFill>
                <a:srgbClr val="000000"/>
              </a:solidFill>
              <a:latin typeface="Opun Italics"/>
              <a:ea typeface="Opun Italics"/>
              <a:cs typeface="Opun Italics"/>
              <a:sym typeface="Opun Italics"/>
            </a:endParaRPr>
          </a:p>
        </p:txBody>
      </p:sp>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021470" y="9258300"/>
            <a:ext cx="2266530" cy="2266530"/>
          </a:xfrm>
          <a:custGeom>
            <a:avLst/>
            <a:gdLst/>
            <a:ahLst/>
            <a:cxnLst/>
            <a:rect l="l" t="t" r="r" b="b"/>
            <a:pathLst>
              <a:path w="2266530" h="2266530">
                <a:moveTo>
                  <a:pt x="0" y="0"/>
                </a:moveTo>
                <a:lnTo>
                  <a:pt x="2266530" y="0"/>
                </a:lnTo>
                <a:lnTo>
                  <a:pt x="2266530" y="2266530"/>
                </a:lnTo>
                <a:lnTo>
                  <a:pt x="0" y="22665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 name="Freeform 3"/>
          <p:cNvSpPr/>
          <p:nvPr/>
        </p:nvSpPr>
        <p:spPr>
          <a:xfrm>
            <a:off x="16581111" y="8684094"/>
            <a:ext cx="1506687" cy="2374435"/>
          </a:xfrm>
          <a:custGeom>
            <a:avLst/>
            <a:gdLst/>
            <a:ahLst/>
            <a:cxnLst/>
            <a:rect l="l" t="t" r="r" b="b"/>
            <a:pathLst>
              <a:path w="1506687" h="2374435">
                <a:moveTo>
                  <a:pt x="0" y="0"/>
                </a:moveTo>
                <a:lnTo>
                  <a:pt x="1506687" y="0"/>
                </a:lnTo>
                <a:lnTo>
                  <a:pt x="1506687" y="2374436"/>
                </a:lnTo>
                <a:lnTo>
                  <a:pt x="0" y="23744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4" name="Freeform 4"/>
          <p:cNvSpPr/>
          <p:nvPr/>
        </p:nvSpPr>
        <p:spPr>
          <a:xfrm>
            <a:off x="-764221" y="-943143"/>
            <a:ext cx="1907090" cy="1886286"/>
          </a:xfrm>
          <a:custGeom>
            <a:avLst/>
            <a:gdLst/>
            <a:ahLst/>
            <a:cxnLst/>
            <a:rect l="l" t="t" r="r" b="b"/>
            <a:pathLst>
              <a:path w="1907090" h="1886286">
                <a:moveTo>
                  <a:pt x="0" y="0"/>
                </a:moveTo>
                <a:lnTo>
                  <a:pt x="1907090" y="0"/>
                </a:lnTo>
                <a:lnTo>
                  <a:pt x="1907090" y="1886286"/>
                </a:lnTo>
                <a:lnTo>
                  <a:pt x="0" y="18862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5" name="Freeform 5"/>
          <p:cNvSpPr/>
          <p:nvPr/>
        </p:nvSpPr>
        <p:spPr>
          <a:xfrm rot="5339878">
            <a:off x="-593937" y="3520015"/>
            <a:ext cx="5298735" cy="2801706"/>
          </a:xfrm>
          <a:custGeom>
            <a:avLst/>
            <a:gdLst/>
            <a:ahLst/>
            <a:cxnLst/>
            <a:rect l="l" t="t" r="r" b="b"/>
            <a:pathLst>
              <a:path w="5298735" h="2801706">
                <a:moveTo>
                  <a:pt x="0" y="0"/>
                </a:moveTo>
                <a:lnTo>
                  <a:pt x="5298734" y="0"/>
                </a:lnTo>
                <a:lnTo>
                  <a:pt x="5298734" y="2801706"/>
                </a:lnTo>
                <a:lnTo>
                  <a:pt x="0" y="280170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tr-TR"/>
          </a:p>
        </p:txBody>
      </p:sp>
      <p:sp>
        <p:nvSpPr>
          <p:cNvPr id="6" name="TextBox 6"/>
          <p:cNvSpPr txBox="1"/>
          <p:nvPr/>
        </p:nvSpPr>
        <p:spPr>
          <a:xfrm rot="92790">
            <a:off x="5732334" y="2636252"/>
            <a:ext cx="1787206" cy="263476"/>
          </a:xfrm>
          <a:prstGeom prst="rect">
            <a:avLst/>
          </a:prstGeom>
        </p:spPr>
        <p:txBody>
          <a:bodyPr lIns="0" tIns="0" rIns="0" bIns="0" rtlCol="0" anchor="t">
            <a:spAutoFit/>
          </a:bodyPr>
          <a:lstStyle/>
          <a:p>
            <a:pPr algn="ctr">
              <a:lnSpc>
                <a:spcPts val="2164"/>
              </a:lnSpc>
              <a:spcBef>
                <a:spcPct val="0"/>
              </a:spcBef>
            </a:pPr>
            <a:r>
              <a:rPr lang="en-US" sz="1545" spc="154">
                <a:solidFill>
                  <a:srgbClr val="000000"/>
                </a:solidFill>
                <a:latin typeface="Opun"/>
                <a:ea typeface="Opun"/>
                <a:cs typeface="Opun"/>
                <a:sym typeface="Opun"/>
              </a:rPr>
              <a:t>Voting Regressor  </a:t>
            </a:r>
          </a:p>
        </p:txBody>
      </p:sp>
      <p:sp>
        <p:nvSpPr>
          <p:cNvPr id="7" name="TextBox 7"/>
          <p:cNvSpPr txBox="1"/>
          <p:nvPr/>
        </p:nvSpPr>
        <p:spPr>
          <a:xfrm rot="92790">
            <a:off x="5914393" y="4353435"/>
            <a:ext cx="1787206" cy="811804"/>
          </a:xfrm>
          <a:prstGeom prst="rect">
            <a:avLst/>
          </a:prstGeom>
        </p:spPr>
        <p:txBody>
          <a:bodyPr lIns="0" tIns="0" rIns="0" bIns="0" rtlCol="0" anchor="t">
            <a:spAutoFit/>
          </a:bodyPr>
          <a:lstStyle/>
          <a:p>
            <a:pPr algn="ctr">
              <a:lnSpc>
                <a:spcPts val="2164"/>
              </a:lnSpc>
              <a:spcBef>
                <a:spcPct val="0"/>
              </a:spcBef>
            </a:pPr>
            <a:r>
              <a:rPr lang="en-US" sz="1545" spc="154">
                <a:solidFill>
                  <a:srgbClr val="000000"/>
                </a:solidFill>
                <a:latin typeface="Opun"/>
                <a:ea typeface="Opun"/>
                <a:cs typeface="Opun"/>
                <a:sym typeface="Opun"/>
              </a:rPr>
              <a:t>Hiperparametre Ayarı (GridSearchCV)  </a:t>
            </a:r>
          </a:p>
        </p:txBody>
      </p:sp>
      <p:sp>
        <p:nvSpPr>
          <p:cNvPr id="8" name="TextBox 8"/>
          <p:cNvSpPr txBox="1"/>
          <p:nvPr/>
        </p:nvSpPr>
        <p:spPr>
          <a:xfrm rot="92790">
            <a:off x="5921822" y="6703384"/>
            <a:ext cx="1787206" cy="280267"/>
          </a:xfrm>
          <a:prstGeom prst="rect">
            <a:avLst/>
          </a:prstGeom>
        </p:spPr>
        <p:txBody>
          <a:bodyPr lIns="0" tIns="0" rIns="0" bIns="0" rtlCol="0" anchor="t">
            <a:spAutoFit/>
          </a:bodyPr>
          <a:lstStyle/>
          <a:p>
            <a:pPr algn="ctr">
              <a:lnSpc>
                <a:spcPts val="2279"/>
              </a:lnSpc>
              <a:spcBef>
                <a:spcPct val="0"/>
              </a:spcBef>
            </a:pPr>
            <a:r>
              <a:rPr lang="en-US" sz="1628" spc="162">
                <a:solidFill>
                  <a:srgbClr val="000000"/>
                </a:solidFill>
                <a:latin typeface="Opun"/>
                <a:ea typeface="Opun"/>
                <a:cs typeface="Opun"/>
                <a:sym typeface="Opun"/>
              </a:rPr>
              <a:t>Modelleme</a:t>
            </a:r>
          </a:p>
        </p:txBody>
      </p:sp>
      <p:sp>
        <p:nvSpPr>
          <p:cNvPr id="9" name="TextBox 9"/>
          <p:cNvSpPr txBox="1"/>
          <p:nvPr/>
        </p:nvSpPr>
        <p:spPr>
          <a:xfrm rot="92790">
            <a:off x="1116778" y="6808802"/>
            <a:ext cx="1763834" cy="267575"/>
          </a:xfrm>
          <a:prstGeom prst="rect">
            <a:avLst/>
          </a:prstGeom>
        </p:spPr>
        <p:txBody>
          <a:bodyPr lIns="0" tIns="0" rIns="0" bIns="0" rtlCol="0" anchor="t">
            <a:spAutoFit/>
          </a:bodyPr>
          <a:lstStyle/>
          <a:p>
            <a:pPr algn="ctr">
              <a:lnSpc>
                <a:spcPts val="2250"/>
              </a:lnSpc>
              <a:spcBef>
                <a:spcPct val="0"/>
              </a:spcBef>
            </a:pPr>
            <a:r>
              <a:rPr lang="en-US" sz="1607" spc="160">
                <a:solidFill>
                  <a:srgbClr val="000000"/>
                </a:solidFill>
                <a:latin typeface="Opun"/>
                <a:ea typeface="Opun"/>
                <a:cs typeface="Opun"/>
                <a:sym typeface="Opun"/>
              </a:rPr>
              <a:t>Encoding</a:t>
            </a:r>
          </a:p>
        </p:txBody>
      </p:sp>
      <p:sp>
        <p:nvSpPr>
          <p:cNvPr id="10" name="TextBox 10"/>
          <p:cNvSpPr txBox="1"/>
          <p:nvPr/>
        </p:nvSpPr>
        <p:spPr>
          <a:xfrm rot="92790">
            <a:off x="891689" y="4600396"/>
            <a:ext cx="2206904" cy="612380"/>
          </a:xfrm>
          <a:prstGeom prst="rect">
            <a:avLst/>
          </a:prstGeom>
        </p:spPr>
        <p:txBody>
          <a:bodyPr lIns="0" tIns="0" rIns="0" bIns="0" rtlCol="0" anchor="t">
            <a:spAutoFit/>
          </a:bodyPr>
          <a:lstStyle/>
          <a:p>
            <a:pPr algn="ctr">
              <a:lnSpc>
                <a:spcPts val="1613"/>
              </a:lnSpc>
            </a:pPr>
            <a:r>
              <a:rPr lang="en-US" sz="1152" spc="115">
                <a:solidFill>
                  <a:srgbClr val="000000"/>
                </a:solidFill>
                <a:latin typeface="Opun"/>
                <a:ea typeface="Opun"/>
                <a:cs typeface="Opun"/>
                <a:sym typeface="Opun"/>
              </a:rPr>
              <a:t>Özellik Mühendisliği</a:t>
            </a:r>
          </a:p>
          <a:p>
            <a:pPr algn="ctr">
              <a:lnSpc>
                <a:spcPts val="1613"/>
              </a:lnSpc>
              <a:spcBef>
                <a:spcPct val="0"/>
              </a:spcBef>
            </a:pPr>
            <a:r>
              <a:rPr lang="en-US" sz="1152" spc="115">
                <a:solidFill>
                  <a:srgbClr val="000000"/>
                </a:solidFill>
                <a:latin typeface="Opun"/>
                <a:ea typeface="Opun"/>
                <a:cs typeface="Opun"/>
                <a:sym typeface="Opun"/>
              </a:rPr>
              <a:t>(Feature Engineering)</a:t>
            </a:r>
          </a:p>
          <a:p>
            <a:pPr algn="ctr">
              <a:lnSpc>
                <a:spcPts val="1613"/>
              </a:lnSpc>
              <a:spcBef>
                <a:spcPct val="0"/>
              </a:spcBef>
            </a:pPr>
            <a:endParaRPr lang="en-US" sz="1152" spc="115">
              <a:solidFill>
                <a:srgbClr val="000000"/>
              </a:solidFill>
              <a:latin typeface="Opun"/>
              <a:ea typeface="Opun"/>
              <a:cs typeface="Opun"/>
              <a:sym typeface="Opun"/>
            </a:endParaRPr>
          </a:p>
        </p:txBody>
      </p:sp>
      <p:sp>
        <p:nvSpPr>
          <p:cNvPr id="11" name="TextBox 11"/>
          <p:cNvSpPr txBox="1"/>
          <p:nvPr/>
        </p:nvSpPr>
        <p:spPr>
          <a:xfrm rot="92790">
            <a:off x="1173899" y="2658385"/>
            <a:ext cx="1763834" cy="530983"/>
          </a:xfrm>
          <a:prstGeom prst="rect">
            <a:avLst/>
          </a:prstGeom>
        </p:spPr>
        <p:txBody>
          <a:bodyPr lIns="0" tIns="0" rIns="0" bIns="0" rtlCol="0" anchor="t">
            <a:spAutoFit/>
          </a:bodyPr>
          <a:lstStyle/>
          <a:p>
            <a:pPr algn="ctr">
              <a:lnSpc>
                <a:spcPts val="2135"/>
              </a:lnSpc>
            </a:pPr>
            <a:r>
              <a:rPr lang="en-US" sz="1525" spc="152">
                <a:solidFill>
                  <a:srgbClr val="000000"/>
                </a:solidFill>
                <a:latin typeface="Opun"/>
                <a:ea typeface="Opun"/>
                <a:cs typeface="Opun"/>
                <a:sym typeface="Opun"/>
              </a:rPr>
              <a:t>Veri Önişleme</a:t>
            </a:r>
          </a:p>
          <a:p>
            <a:pPr algn="ctr">
              <a:lnSpc>
                <a:spcPts val="2135"/>
              </a:lnSpc>
              <a:spcBef>
                <a:spcPct val="0"/>
              </a:spcBef>
            </a:pPr>
            <a:r>
              <a:rPr lang="en-US" sz="1525" spc="152">
                <a:solidFill>
                  <a:srgbClr val="000000"/>
                </a:solidFill>
                <a:latin typeface="Opun"/>
                <a:ea typeface="Opun"/>
                <a:cs typeface="Opun"/>
                <a:sym typeface="Opun"/>
              </a:rPr>
              <a:t>(EDA)</a:t>
            </a:r>
          </a:p>
        </p:txBody>
      </p:sp>
      <p:sp>
        <p:nvSpPr>
          <p:cNvPr id="12" name="TextBox 12"/>
          <p:cNvSpPr txBox="1"/>
          <p:nvPr/>
        </p:nvSpPr>
        <p:spPr>
          <a:xfrm>
            <a:off x="1981141" y="468947"/>
            <a:ext cx="14468407" cy="1214756"/>
          </a:xfrm>
          <a:prstGeom prst="rect">
            <a:avLst/>
          </a:prstGeom>
        </p:spPr>
        <p:txBody>
          <a:bodyPr lIns="0" tIns="0" rIns="0" bIns="0" rtlCol="0" anchor="t">
            <a:spAutoFit/>
          </a:bodyPr>
          <a:lstStyle/>
          <a:p>
            <a:pPr marL="0" lvl="0" indent="0" algn="l">
              <a:lnSpc>
                <a:spcPts val="5400"/>
              </a:lnSpc>
            </a:pPr>
            <a:r>
              <a:rPr lang="en-US" sz="5400">
                <a:solidFill>
                  <a:srgbClr val="000000"/>
                </a:solidFill>
                <a:latin typeface="Opun"/>
                <a:ea typeface="Opun"/>
                <a:cs typeface="Opun"/>
                <a:sym typeface="Opun"/>
              </a:rPr>
              <a:t>             Makine Öğrenmesi Pipeline Yapısı</a:t>
            </a:r>
          </a:p>
          <a:p>
            <a:pPr marL="0" lvl="0" indent="0" algn="l">
              <a:lnSpc>
                <a:spcPts val="4000"/>
              </a:lnSpc>
            </a:pPr>
            <a:r>
              <a:rPr lang="en-US" sz="4000" u="none" strike="noStrike">
                <a:solidFill>
                  <a:srgbClr val="000000"/>
                </a:solidFill>
                <a:latin typeface="Opun"/>
                <a:ea typeface="Opun"/>
                <a:cs typeface="Opun"/>
                <a:sym typeface="Opun"/>
              </a:rPr>
              <a:t>              (Machine Learning Workflow / Pipeline Structure)</a:t>
            </a:r>
          </a:p>
        </p:txBody>
      </p:sp>
      <p:sp>
        <p:nvSpPr>
          <p:cNvPr id="13" name="Freeform 13"/>
          <p:cNvSpPr/>
          <p:nvPr/>
        </p:nvSpPr>
        <p:spPr>
          <a:xfrm rot="-5506070">
            <a:off x="4142365" y="3316275"/>
            <a:ext cx="5281675" cy="2792686"/>
          </a:xfrm>
          <a:custGeom>
            <a:avLst/>
            <a:gdLst/>
            <a:ahLst/>
            <a:cxnLst/>
            <a:rect l="l" t="t" r="r" b="b"/>
            <a:pathLst>
              <a:path w="5281675" h="2792686">
                <a:moveTo>
                  <a:pt x="0" y="0"/>
                </a:moveTo>
                <a:lnTo>
                  <a:pt x="5281676" y="0"/>
                </a:lnTo>
                <a:lnTo>
                  <a:pt x="5281676" y="2792686"/>
                </a:lnTo>
                <a:lnTo>
                  <a:pt x="0" y="279268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tr-TR"/>
          </a:p>
        </p:txBody>
      </p:sp>
      <p:sp>
        <p:nvSpPr>
          <p:cNvPr id="14" name="AutoShape 14"/>
          <p:cNvSpPr/>
          <p:nvPr/>
        </p:nvSpPr>
        <p:spPr>
          <a:xfrm flipV="1">
            <a:off x="3619995" y="6994313"/>
            <a:ext cx="1686060" cy="16641"/>
          </a:xfrm>
          <a:prstGeom prst="line">
            <a:avLst/>
          </a:prstGeom>
          <a:ln w="76200" cap="flat">
            <a:solidFill>
              <a:srgbClr val="000000"/>
            </a:solidFill>
            <a:prstDash val="solid"/>
            <a:headEnd type="none" w="sm" len="sm"/>
            <a:tailEnd type="arrow" w="med" len="sm"/>
          </a:ln>
        </p:spPr>
        <p:txBody>
          <a:bodyPr/>
          <a:lstStyle/>
          <a:p>
            <a:endParaRPr lang="tr-TR"/>
          </a:p>
        </p:txBody>
      </p:sp>
      <p:sp>
        <p:nvSpPr>
          <p:cNvPr id="15" name="Freeform 15"/>
          <p:cNvSpPr/>
          <p:nvPr/>
        </p:nvSpPr>
        <p:spPr>
          <a:xfrm rot="-5400000">
            <a:off x="-764221" y="-715402"/>
            <a:ext cx="2745362" cy="2745362"/>
          </a:xfrm>
          <a:custGeom>
            <a:avLst/>
            <a:gdLst/>
            <a:ahLst/>
            <a:cxnLst/>
            <a:rect l="l" t="t" r="r" b="b"/>
            <a:pathLst>
              <a:path w="2745362" h="2745362">
                <a:moveTo>
                  <a:pt x="0" y="0"/>
                </a:moveTo>
                <a:lnTo>
                  <a:pt x="2745362" y="0"/>
                </a:lnTo>
                <a:lnTo>
                  <a:pt x="2745362" y="2745362"/>
                </a:lnTo>
                <a:lnTo>
                  <a:pt x="0" y="274536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tr-TR"/>
          </a:p>
        </p:txBody>
      </p:sp>
      <p:sp>
        <p:nvSpPr>
          <p:cNvPr id="16" name="TextBox 16"/>
          <p:cNvSpPr txBox="1"/>
          <p:nvPr/>
        </p:nvSpPr>
        <p:spPr>
          <a:xfrm>
            <a:off x="8679451" y="2175368"/>
            <a:ext cx="7770097" cy="6029379"/>
          </a:xfrm>
          <a:prstGeom prst="rect">
            <a:avLst/>
          </a:prstGeom>
        </p:spPr>
        <p:txBody>
          <a:bodyPr lIns="0" tIns="0" rIns="0" bIns="0" rtlCol="0" anchor="t">
            <a:spAutoFit/>
          </a:bodyPr>
          <a:lstStyle/>
          <a:p>
            <a:pPr marL="511861" lvl="1" indent="-255930" algn="l">
              <a:lnSpc>
                <a:spcPts val="4030"/>
              </a:lnSpc>
              <a:buFont typeface="Arial"/>
              <a:buChar char="•"/>
            </a:pPr>
            <a:r>
              <a:rPr lang="en-US" sz="2370">
                <a:solidFill>
                  <a:srgbClr val="000000"/>
                </a:solidFill>
                <a:latin typeface="Opun"/>
                <a:ea typeface="Opun"/>
                <a:cs typeface="Opun"/>
                <a:sym typeface="Opun"/>
              </a:rPr>
              <a:t>Bu proje, tüm veri işleme ve modelleme adımlarının sistematik bir şekilde uygulandığı üretime uygun bir pipeline ile tamamlanmıştır.</a:t>
            </a:r>
          </a:p>
          <a:p>
            <a:pPr algn="l">
              <a:lnSpc>
                <a:spcPts val="4030"/>
              </a:lnSpc>
            </a:pPr>
            <a:r>
              <a:rPr lang="en-US" sz="2370">
                <a:solidFill>
                  <a:srgbClr val="000000"/>
                </a:solidFill>
                <a:latin typeface="Opun"/>
                <a:ea typeface="Opun"/>
                <a:cs typeface="Opun"/>
                <a:sym typeface="Opun"/>
              </a:rPr>
              <a:t>        (This project was structured as a production-ready pipeline, applying all data processing and modeling steps    </a:t>
            </a:r>
          </a:p>
          <a:p>
            <a:pPr algn="l">
              <a:lnSpc>
                <a:spcPts val="4030"/>
              </a:lnSpc>
            </a:pPr>
            <a:r>
              <a:rPr lang="en-US" sz="2370">
                <a:solidFill>
                  <a:srgbClr val="000000"/>
                </a:solidFill>
                <a:latin typeface="Opun"/>
                <a:ea typeface="Opun"/>
                <a:cs typeface="Opun"/>
                <a:sym typeface="Opun"/>
              </a:rPr>
              <a:t>          systematically.)</a:t>
            </a:r>
          </a:p>
          <a:p>
            <a:pPr marL="511861" lvl="1" indent="-255930" algn="l">
              <a:lnSpc>
                <a:spcPts val="4030"/>
              </a:lnSpc>
              <a:buFont typeface="Arial"/>
              <a:buChar char="•"/>
            </a:pPr>
            <a:r>
              <a:rPr lang="en-US" sz="2370">
                <a:solidFill>
                  <a:srgbClr val="000000"/>
                </a:solidFill>
                <a:latin typeface="Opun"/>
                <a:ea typeface="Opun"/>
                <a:cs typeface="Opun"/>
                <a:sym typeface="Opun"/>
              </a:rPr>
              <a:t>Pipeline yapısı sayesinde süreç tekrarlanabilir, modüler ve sürdürülebilir hale getirilmiştir.</a:t>
            </a:r>
          </a:p>
          <a:p>
            <a:pPr algn="l">
              <a:lnSpc>
                <a:spcPts val="4030"/>
              </a:lnSpc>
            </a:pPr>
            <a:r>
              <a:rPr lang="en-US" sz="2370">
                <a:solidFill>
                  <a:srgbClr val="000000"/>
                </a:solidFill>
                <a:latin typeface="Opun"/>
                <a:ea typeface="Opun"/>
                <a:cs typeface="Opun"/>
                <a:sym typeface="Opun"/>
              </a:rPr>
              <a:t>         (This pipeline ensures reusability, modularity, and    </a:t>
            </a:r>
          </a:p>
          <a:p>
            <a:pPr algn="l">
              <a:lnSpc>
                <a:spcPts val="4030"/>
              </a:lnSpc>
            </a:pPr>
            <a:r>
              <a:rPr lang="en-US" sz="2370">
                <a:solidFill>
                  <a:srgbClr val="000000"/>
                </a:solidFill>
                <a:latin typeface="Opun"/>
                <a:ea typeface="Opun"/>
                <a:cs typeface="Opun"/>
                <a:sym typeface="Opun"/>
              </a:rPr>
              <a:t>         maintainability of the entire workflow.)</a:t>
            </a:r>
          </a:p>
          <a:p>
            <a:pPr algn="l">
              <a:lnSpc>
                <a:spcPts val="4030"/>
              </a:lnSpc>
            </a:pPr>
            <a:endParaRPr lang="en-US" sz="2370">
              <a:solidFill>
                <a:srgbClr val="000000"/>
              </a:solidFill>
              <a:latin typeface="Opun"/>
              <a:ea typeface="Opun"/>
              <a:cs typeface="Opun"/>
              <a:sym typeface="Opun"/>
            </a:endParaRPr>
          </a:p>
          <a:p>
            <a:pPr marL="0" lvl="0" indent="0" algn="l">
              <a:lnSpc>
                <a:spcPts val="4030"/>
              </a:lnSpc>
            </a:pPr>
            <a:endParaRPr lang="en-US" sz="2370">
              <a:solidFill>
                <a:srgbClr val="000000"/>
              </a:solidFill>
              <a:latin typeface="Opun"/>
              <a:ea typeface="Opun"/>
              <a:cs typeface="Opun"/>
              <a:sym typeface="Opun"/>
            </a:endParaRPr>
          </a:p>
        </p:txBody>
      </p:sp>
      <p:sp>
        <p:nvSpPr>
          <p:cNvPr id="17" name="TextBox 17"/>
          <p:cNvSpPr txBox="1"/>
          <p:nvPr/>
        </p:nvSpPr>
        <p:spPr>
          <a:xfrm>
            <a:off x="1513406" y="7765778"/>
            <a:ext cx="14508064" cy="2279123"/>
          </a:xfrm>
          <a:prstGeom prst="rect">
            <a:avLst/>
          </a:prstGeom>
        </p:spPr>
        <p:txBody>
          <a:bodyPr lIns="0" tIns="0" rIns="0" bIns="0" rtlCol="0" anchor="t">
            <a:spAutoFit/>
          </a:bodyPr>
          <a:lstStyle/>
          <a:p>
            <a:pPr marL="463269" lvl="1" indent="-231635" algn="ctr">
              <a:lnSpc>
                <a:spcPts val="3004"/>
              </a:lnSpc>
              <a:buFont typeface="Arial"/>
              <a:buChar char="•"/>
            </a:pPr>
            <a:r>
              <a:rPr lang="en-US" sz="2145" spc="214">
                <a:solidFill>
                  <a:srgbClr val="000000"/>
                </a:solidFill>
                <a:latin typeface="Opun"/>
                <a:ea typeface="Opun"/>
                <a:cs typeface="Opun"/>
                <a:sym typeface="Opun"/>
              </a:rPr>
              <a:t>Eğitilen final model, joblib kütüphanesi kullanılarak .pkl (pickle) formatında diske kaydedilmiştir. Bu sayede model, yeniden eğitmeye gerek kalmadan doğrudan yüklenip tahmin yapmak için kullanılabilir.</a:t>
            </a:r>
          </a:p>
          <a:p>
            <a:pPr marL="463269" lvl="1" indent="-231635" algn="ctr">
              <a:lnSpc>
                <a:spcPts val="3004"/>
              </a:lnSpc>
              <a:buFont typeface="Arial"/>
              <a:buChar char="•"/>
            </a:pPr>
            <a:r>
              <a:rPr lang="en-US" sz="2145" spc="214">
                <a:solidFill>
                  <a:srgbClr val="000000"/>
                </a:solidFill>
                <a:latin typeface="Opun"/>
                <a:ea typeface="Opun"/>
                <a:cs typeface="Opun"/>
                <a:sym typeface="Opun"/>
              </a:rPr>
              <a:t>(The final trained model was saved to disk using the joblib library in .pkl format. This allows the model to be loaded and used for predictions without retraining.)</a:t>
            </a:r>
          </a:p>
          <a:p>
            <a:pPr algn="ctr">
              <a:lnSpc>
                <a:spcPts val="3004"/>
              </a:lnSpc>
              <a:spcBef>
                <a:spcPct val="0"/>
              </a:spcBef>
            </a:pPr>
            <a:endParaRPr lang="en-US" sz="2145" spc="214">
              <a:solidFill>
                <a:srgbClr val="000000"/>
              </a:solidFill>
              <a:latin typeface="Opun"/>
              <a:ea typeface="Opun"/>
              <a:cs typeface="Opun"/>
              <a:sym typeface="Opun"/>
            </a:endParaRPr>
          </a:p>
        </p:txBody>
      </p:sp>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6903308" y="-145072"/>
            <a:ext cx="1953238" cy="1953238"/>
          </a:xfrm>
          <a:custGeom>
            <a:avLst/>
            <a:gdLst/>
            <a:ahLst/>
            <a:cxnLst/>
            <a:rect l="l" t="t" r="r" b="b"/>
            <a:pathLst>
              <a:path w="1953238" h="1953238">
                <a:moveTo>
                  <a:pt x="0" y="0"/>
                </a:moveTo>
                <a:lnTo>
                  <a:pt x="1953238" y="0"/>
                </a:lnTo>
                <a:lnTo>
                  <a:pt x="1953238" y="1953238"/>
                </a:lnTo>
                <a:lnTo>
                  <a:pt x="0" y="19532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 name="Freeform 3"/>
          <p:cNvSpPr/>
          <p:nvPr/>
        </p:nvSpPr>
        <p:spPr>
          <a:xfrm>
            <a:off x="16686679" y="605506"/>
            <a:ext cx="855724" cy="846389"/>
          </a:xfrm>
          <a:custGeom>
            <a:avLst/>
            <a:gdLst/>
            <a:ahLst/>
            <a:cxnLst/>
            <a:rect l="l" t="t" r="r" b="b"/>
            <a:pathLst>
              <a:path w="855724" h="846389">
                <a:moveTo>
                  <a:pt x="0" y="0"/>
                </a:moveTo>
                <a:lnTo>
                  <a:pt x="855724" y="0"/>
                </a:lnTo>
                <a:lnTo>
                  <a:pt x="855724" y="846388"/>
                </a:lnTo>
                <a:lnTo>
                  <a:pt x="0" y="8463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4" name="Freeform 4"/>
          <p:cNvSpPr/>
          <p:nvPr/>
        </p:nvSpPr>
        <p:spPr>
          <a:xfrm>
            <a:off x="275356" y="-121861"/>
            <a:ext cx="1506687" cy="1150561"/>
          </a:xfrm>
          <a:custGeom>
            <a:avLst/>
            <a:gdLst/>
            <a:ahLst/>
            <a:cxnLst/>
            <a:rect l="l" t="t" r="r" b="b"/>
            <a:pathLst>
              <a:path w="1506687" h="1150561">
                <a:moveTo>
                  <a:pt x="0" y="0"/>
                </a:moveTo>
                <a:lnTo>
                  <a:pt x="1506688" y="0"/>
                </a:lnTo>
                <a:lnTo>
                  <a:pt x="1506688" y="1150561"/>
                </a:lnTo>
                <a:lnTo>
                  <a:pt x="0" y="1150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5" name="Freeform 5"/>
          <p:cNvSpPr/>
          <p:nvPr/>
        </p:nvSpPr>
        <p:spPr>
          <a:xfrm rot="-5400000">
            <a:off x="-701262" y="9180812"/>
            <a:ext cx="1953238" cy="1953238"/>
          </a:xfrm>
          <a:custGeom>
            <a:avLst/>
            <a:gdLst/>
            <a:ahLst/>
            <a:cxnLst/>
            <a:rect l="l" t="t" r="r" b="b"/>
            <a:pathLst>
              <a:path w="1953238" h="1953238">
                <a:moveTo>
                  <a:pt x="0" y="0"/>
                </a:moveTo>
                <a:lnTo>
                  <a:pt x="1953237" y="0"/>
                </a:lnTo>
                <a:lnTo>
                  <a:pt x="1953237" y="1953237"/>
                </a:lnTo>
                <a:lnTo>
                  <a:pt x="0" y="195323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tr-TR"/>
          </a:p>
        </p:txBody>
      </p:sp>
      <p:sp>
        <p:nvSpPr>
          <p:cNvPr id="6" name="Freeform 6"/>
          <p:cNvSpPr/>
          <p:nvPr/>
        </p:nvSpPr>
        <p:spPr>
          <a:xfrm>
            <a:off x="6911887" y="4076550"/>
            <a:ext cx="3710894" cy="3144982"/>
          </a:xfrm>
          <a:custGeom>
            <a:avLst/>
            <a:gdLst/>
            <a:ahLst/>
            <a:cxnLst/>
            <a:rect l="l" t="t" r="r" b="b"/>
            <a:pathLst>
              <a:path w="3710894" h="3144982">
                <a:moveTo>
                  <a:pt x="0" y="0"/>
                </a:moveTo>
                <a:lnTo>
                  <a:pt x="3710894" y="0"/>
                </a:lnTo>
                <a:lnTo>
                  <a:pt x="3710894" y="3144982"/>
                </a:lnTo>
                <a:lnTo>
                  <a:pt x="0" y="3144982"/>
                </a:lnTo>
                <a:lnTo>
                  <a:pt x="0" y="0"/>
                </a:lnTo>
                <a:close/>
              </a:path>
            </a:pathLst>
          </a:custGeom>
          <a:blipFill>
            <a:blip r:embed="rId10"/>
            <a:stretch>
              <a:fillRect/>
            </a:stretch>
          </a:blipFill>
        </p:spPr>
        <p:txBody>
          <a:bodyPr/>
          <a:lstStyle/>
          <a:p>
            <a:endParaRPr lang="tr-TR"/>
          </a:p>
        </p:txBody>
      </p:sp>
      <p:sp>
        <p:nvSpPr>
          <p:cNvPr id="7" name="TextBox 7"/>
          <p:cNvSpPr txBox="1"/>
          <p:nvPr/>
        </p:nvSpPr>
        <p:spPr>
          <a:xfrm>
            <a:off x="1872405" y="358775"/>
            <a:ext cx="14723913" cy="1435100"/>
          </a:xfrm>
          <a:prstGeom prst="rect">
            <a:avLst/>
          </a:prstGeom>
        </p:spPr>
        <p:txBody>
          <a:bodyPr lIns="0" tIns="0" rIns="0" bIns="0" rtlCol="0" anchor="t">
            <a:spAutoFit/>
          </a:bodyPr>
          <a:lstStyle/>
          <a:p>
            <a:pPr algn="l">
              <a:lnSpc>
                <a:spcPts val="5500"/>
              </a:lnSpc>
            </a:pPr>
            <a:r>
              <a:rPr lang="en-US" sz="5500">
                <a:solidFill>
                  <a:srgbClr val="000000"/>
                </a:solidFill>
                <a:latin typeface="Opun"/>
                <a:ea typeface="Opun"/>
                <a:cs typeface="Opun"/>
                <a:sym typeface="Opun"/>
              </a:rPr>
              <a:t>               Genel Değerlendirme ve Öneriler </a:t>
            </a:r>
          </a:p>
          <a:p>
            <a:pPr marL="0" lvl="0" indent="0" algn="l">
              <a:lnSpc>
                <a:spcPts val="5500"/>
              </a:lnSpc>
            </a:pPr>
            <a:r>
              <a:rPr lang="en-US" sz="5500">
                <a:solidFill>
                  <a:srgbClr val="000000"/>
                </a:solidFill>
                <a:latin typeface="Opun"/>
                <a:ea typeface="Opun"/>
                <a:cs typeface="Opun"/>
                <a:sym typeface="Opun"/>
              </a:rPr>
              <a:t>                     (Conclusion &amp; Suggestions)</a:t>
            </a:r>
          </a:p>
        </p:txBody>
      </p:sp>
      <p:sp>
        <p:nvSpPr>
          <p:cNvPr id="8" name="TextBox 8"/>
          <p:cNvSpPr txBox="1"/>
          <p:nvPr/>
        </p:nvSpPr>
        <p:spPr>
          <a:xfrm>
            <a:off x="275356" y="2489537"/>
            <a:ext cx="5589270" cy="366395"/>
          </a:xfrm>
          <a:prstGeom prst="rect">
            <a:avLst/>
          </a:prstGeom>
        </p:spPr>
        <p:txBody>
          <a:bodyPr lIns="0" tIns="0" rIns="0" bIns="0" rtlCol="0" anchor="t">
            <a:spAutoFit/>
          </a:bodyPr>
          <a:lstStyle/>
          <a:p>
            <a:pPr algn="ctr">
              <a:lnSpc>
                <a:spcPts val="2799"/>
              </a:lnSpc>
              <a:spcBef>
                <a:spcPct val="0"/>
              </a:spcBef>
            </a:pPr>
            <a:r>
              <a:rPr lang="en-US" sz="2799" b="1" i="1">
                <a:solidFill>
                  <a:srgbClr val="000000"/>
                </a:solidFill>
                <a:latin typeface="Opun Bold Italics"/>
                <a:ea typeface="Opun Bold Italics"/>
                <a:cs typeface="Opun Bold Italics"/>
                <a:sym typeface="Opun Bold Italics"/>
              </a:rPr>
              <a:t>Modelin Eğitim Sisteminde Kullanımı</a:t>
            </a:r>
          </a:p>
        </p:txBody>
      </p:sp>
      <p:sp>
        <p:nvSpPr>
          <p:cNvPr id="9" name="TextBox 9"/>
          <p:cNvSpPr txBox="1"/>
          <p:nvPr/>
        </p:nvSpPr>
        <p:spPr>
          <a:xfrm>
            <a:off x="275356" y="3050973"/>
            <a:ext cx="6636531" cy="5805989"/>
          </a:xfrm>
          <a:prstGeom prst="rect">
            <a:avLst/>
          </a:prstGeom>
        </p:spPr>
        <p:txBody>
          <a:bodyPr lIns="0" tIns="0" rIns="0" bIns="0" rtlCol="0" anchor="t">
            <a:spAutoFit/>
          </a:bodyPr>
          <a:lstStyle/>
          <a:p>
            <a:pPr algn="l">
              <a:lnSpc>
                <a:spcPts val="4765"/>
              </a:lnSpc>
            </a:pPr>
            <a:r>
              <a:rPr lang="en-US" sz="2803">
                <a:solidFill>
                  <a:srgbClr val="000000"/>
                </a:solidFill>
                <a:latin typeface="Opun"/>
                <a:ea typeface="Opun"/>
                <a:cs typeface="Opun"/>
                <a:sym typeface="Opun"/>
              </a:rPr>
              <a:t>Bu model, öğrencilerin başarısızlık riski taşıyanlarını erken dönemde belirleyerek rehberlik, ek ders veya aileyle iletişim gibi önleyici destek mekanizmalarının uygulanmasına yardımcı olabilir.</a:t>
            </a:r>
          </a:p>
          <a:p>
            <a:pPr algn="l">
              <a:lnSpc>
                <a:spcPts val="4765"/>
              </a:lnSpc>
            </a:pPr>
            <a:endParaRPr lang="en-US" sz="2803">
              <a:solidFill>
                <a:srgbClr val="000000"/>
              </a:solidFill>
              <a:latin typeface="Opun"/>
              <a:ea typeface="Opun"/>
              <a:cs typeface="Opun"/>
              <a:sym typeface="Opun"/>
            </a:endParaRPr>
          </a:p>
          <a:p>
            <a:pPr algn="l">
              <a:lnSpc>
                <a:spcPts val="4423"/>
              </a:lnSpc>
            </a:pPr>
            <a:r>
              <a:rPr lang="en-US" sz="2602" i="1">
                <a:solidFill>
                  <a:srgbClr val="000000"/>
                </a:solidFill>
                <a:latin typeface="Opun Italics"/>
                <a:ea typeface="Opun Italics"/>
                <a:cs typeface="Opun Italics"/>
                <a:sym typeface="Opun Italics"/>
              </a:rPr>
              <a:t>(The model can be used to identify at-risk students early, enabling proactive interventions such as counseling, additional tutoring, or parental engagement.)</a:t>
            </a:r>
          </a:p>
        </p:txBody>
      </p:sp>
      <p:sp>
        <p:nvSpPr>
          <p:cNvPr id="10" name="TextBox 10"/>
          <p:cNvSpPr txBox="1"/>
          <p:nvPr/>
        </p:nvSpPr>
        <p:spPr>
          <a:xfrm>
            <a:off x="10074643" y="2252830"/>
            <a:ext cx="7805285" cy="1423670"/>
          </a:xfrm>
          <a:prstGeom prst="rect">
            <a:avLst/>
          </a:prstGeom>
        </p:spPr>
        <p:txBody>
          <a:bodyPr lIns="0" tIns="0" rIns="0" bIns="0" rtlCol="0" anchor="t">
            <a:spAutoFit/>
          </a:bodyPr>
          <a:lstStyle/>
          <a:p>
            <a:pPr algn="ctr">
              <a:lnSpc>
                <a:spcPts val="2799"/>
              </a:lnSpc>
              <a:spcBef>
                <a:spcPct val="0"/>
              </a:spcBef>
            </a:pPr>
            <a:r>
              <a:rPr lang="en-US" sz="2799" b="1" i="1">
                <a:solidFill>
                  <a:srgbClr val="000000"/>
                </a:solidFill>
                <a:latin typeface="Opun Bold Italics"/>
                <a:ea typeface="Opun Bold Italics"/>
                <a:cs typeface="Opun Bold Italics"/>
                <a:sym typeface="Opun Bold Italics"/>
              </a:rPr>
              <a:t>Gelecek Çalışmalar İçin Öneriler </a:t>
            </a:r>
          </a:p>
          <a:p>
            <a:pPr algn="ctr">
              <a:lnSpc>
                <a:spcPts val="2799"/>
              </a:lnSpc>
              <a:spcBef>
                <a:spcPct val="0"/>
              </a:spcBef>
            </a:pPr>
            <a:r>
              <a:rPr lang="en-US" sz="2799" b="1" i="1">
                <a:solidFill>
                  <a:srgbClr val="000000"/>
                </a:solidFill>
                <a:latin typeface="Opun Bold Italics"/>
                <a:ea typeface="Opun Bold Italics"/>
                <a:cs typeface="Opun Bold Italics"/>
                <a:sym typeface="Opun Bold Italics"/>
              </a:rPr>
              <a:t>(Future Development Suggestions)</a:t>
            </a:r>
          </a:p>
          <a:p>
            <a:pPr algn="ctr">
              <a:lnSpc>
                <a:spcPts val="2799"/>
              </a:lnSpc>
              <a:spcBef>
                <a:spcPct val="0"/>
              </a:spcBef>
            </a:pPr>
            <a:endParaRPr lang="en-US" sz="2799" b="1" i="1">
              <a:solidFill>
                <a:srgbClr val="000000"/>
              </a:solidFill>
              <a:latin typeface="Opun Bold Italics"/>
              <a:ea typeface="Opun Bold Italics"/>
              <a:cs typeface="Opun Bold Italics"/>
              <a:sym typeface="Opun Bold Italics"/>
            </a:endParaRPr>
          </a:p>
          <a:p>
            <a:pPr algn="ctr">
              <a:lnSpc>
                <a:spcPts val="2799"/>
              </a:lnSpc>
              <a:spcBef>
                <a:spcPct val="0"/>
              </a:spcBef>
            </a:pPr>
            <a:endParaRPr lang="en-US" sz="2799" b="1" i="1">
              <a:solidFill>
                <a:srgbClr val="000000"/>
              </a:solidFill>
              <a:latin typeface="Opun Bold Italics"/>
              <a:ea typeface="Opun Bold Italics"/>
              <a:cs typeface="Opun Bold Italics"/>
              <a:sym typeface="Opun Bold Italics"/>
            </a:endParaRPr>
          </a:p>
        </p:txBody>
      </p:sp>
      <p:sp>
        <p:nvSpPr>
          <p:cNvPr id="11" name="TextBox 11"/>
          <p:cNvSpPr txBox="1"/>
          <p:nvPr/>
        </p:nvSpPr>
        <p:spPr>
          <a:xfrm>
            <a:off x="10816055" y="3240130"/>
            <a:ext cx="7063873" cy="7331006"/>
          </a:xfrm>
          <a:prstGeom prst="rect">
            <a:avLst/>
          </a:prstGeom>
        </p:spPr>
        <p:txBody>
          <a:bodyPr lIns="0" tIns="0" rIns="0" bIns="0" rtlCol="0" anchor="t">
            <a:spAutoFit/>
          </a:bodyPr>
          <a:lstStyle/>
          <a:p>
            <a:pPr marL="503815" lvl="1" indent="-251908" algn="l">
              <a:lnSpc>
                <a:spcPts val="3967"/>
              </a:lnSpc>
              <a:buFont typeface="Arial"/>
              <a:buChar char="•"/>
            </a:pPr>
            <a:r>
              <a:rPr lang="en-US" sz="2333">
                <a:solidFill>
                  <a:srgbClr val="000000"/>
                </a:solidFill>
                <a:latin typeface="Opun"/>
                <a:ea typeface="Opun"/>
                <a:cs typeface="Opun"/>
                <a:sym typeface="Opun"/>
              </a:rPr>
              <a:t>Daha geniş ve güncel veri setleriyle test edilerek genellenebilir.</a:t>
            </a:r>
          </a:p>
          <a:p>
            <a:pPr marL="503815" lvl="1" indent="-251908" algn="l">
              <a:lnSpc>
                <a:spcPts val="3967"/>
              </a:lnSpc>
              <a:buFont typeface="Arial"/>
              <a:buChar char="•"/>
            </a:pPr>
            <a:r>
              <a:rPr lang="en-US" sz="2333">
                <a:solidFill>
                  <a:srgbClr val="000000"/>
                </a:solidFill>
                <a:latin typeface="Opun"/>
                <a:ea typeface="Opun"/>
                <a:cs typeface="Opun"/>
                <a:sym typeface="Opun"/>
              </a:rPr>
              <a:t>(Can be generalized using larger and more up-to-date datasets.)</a:t>
            </a:r>
          </a:p>
          <a:p>
            <a:pPr marL="503815" lvl="1" indent="-251908" algn="l">
              <a:lnSpc>
                <a:spcPts val="3967"/>
              </a:lnSpc>
              <a:buFont typeface="Arial"/>
              <a:buChar char="•"/>
            </a:pPr>
            <a:r>
              <a:rPr lang="en-US" sz="2333">
                <a:solidFill>
                  <a:srgbClr val="000000"/>
                </a:solidFill>
                <a:latin typeface="Opun"/>
                <a:ea typeface="Opun"/>
                <a:cs typeface="Opun"/>
                <a:sym typeface="Opun"/>
              </a:rPr>
              <a:t>Model sınıflandırma problemlerine dönüştürülerek (örneğin “başarılı / başarısız”) daha farklı yaklaşımlar denenebilir.</a:t>
            </a:r>
          </a:p>
          <a:p>
            <a:pPr marL="503815" lvl="1" indent="-251908" algn="l">
              <a:lnSpc>
                <a:spcPts val="3967"/>
              </a:lnSpc>
              <a:buFont typeface="Arial"/>
              <a:buChar char="•"/>
            </a:pPr>
            <a:r>
              <a:rPr lang="en-US" sz="2333">
                <a:solidFill>
                  <a:srgbClr val="000000"/>
                </a:solidFill>
                <a:latin typeface="Opun"/>
                <a:ea typeface="Opun"/>
                <a:cs typeface="Opun"/>
                <a:sym typeface="Opun"/>
              </a:rPr>
              <a:t>(Could be adapted as a classification problem for alternative perspectives.)</a:t>
            </a:r>
          </a:p>
          <a:p>
            <a:pPr marL="503815" lvl="1" indent="-251908" algn="l">
              <a:lnSpc>
                <a:spcPts val="3967"/>
              </a:lnSpc>
              <a:buFont typeface="Arial"/>
              <a:buChar char="•"/>
            </a:pPr>
            <a:r>
              <a:rPr lang="en-US" sz="2333">
                <a:solidFill>
                  <a:srgbClr val="000000"/>
                </a:solidFill>
                <a:latin typeface="Opun"/>
                <a:ea typeface="Opun"/>
                <a:cs typeface="Opun"/>
                <a:sym typeface="Opun"/>
              </a:rPr>
              <a:t>Özellikle duygu durumu, öğrenme stilleri gibi psikolojik veya davranışsal özelliklerin eklenmesi modelin gücünü artırabilir.</a:t>
            </a:r>
          </a:p>
          <a:p>
            <a:pPr marL="503815" lvl="1" indent="-251908" algn="l">
              <a:lnSpc>
                <a:spcPts val="3967"/>
              </a:lnSpc>
              <a:buFont typeface="Arial"/>
              <a:buChar char="•"/>
            </a:pPr>
            <a:r>
              <a:rPr lang="en-US" sz="2333">
                <a:solidFill>
                  <a:srgbClr val="000000"/>
                </a:solidFill>
                <a:latin typeface="Opun"/>
                <a:ea typeface="Opun"/>
                <a:cs typeface="Opun"/>
                <a:sym typeface="Opun"/>
              </a:rPr>
              <a:t>(Incorporating psychological or behavioral features might enhance model performance.)</a:t>
            </a:r>
          </a:p>
          <a:p>
            <a:pPr algn="l">
              <a:lnSpc>
                <a:spcPts val="3346"/>
              </a:lnSpc>
            </a:pPr>
            <a:endParaRPr lang="en-US" sz="2333">
              <a:solidFill>
                <a:srgbClr val="000000"/>
              </a:solidFill>
              <a:latin typeface="Opun"/>
              <a:ea typeface="Opun"/>
              <a:cs typeface="Opun"/>
              <a:sym typeface="Opun"/>
            </a:endParaRPr>
          </a:p>
        </p:txBody>
      </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697462" y="9040856"/>
            <a:ext cx="2266530" cy="2266530"/>
          </a:xfrm>
          <a:custGeom>
            <a:avLst/>
            <a:gdLst/>
            <a:ahLst/>
            <a:cxnLst/>
            <a:rect l="l" t="t" r="r" b="b"/>
            <a:pathLst>
              <a:path w="2266530" h="2266530">
                <a:moveTo>
                  <a:pt x="0" y="0"/>
                </a:moveTo>
                <a:lnTo>
                  <a:pt x="2266531" y="0"/>
                </a:lnTo>
                <a:lnTo>
                  <a:pt x="2266531" y="2266531"/>
                </a:lnTo>
                <a:lnTo>
                  <a:pt x="0" y="22665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 name="Freeform 3"/>
          <p:cNvSpPr/>
          <p:nvPr/>
        </p:nvSpPr>
        <p:spPr>
          <a:xfrm>
            <a:off x="16581111" y="8684094"/>
            <a:ext cx="1506687" cy="2374435"/>
          </a:xfrm>
          <a:custGeom>
            <a:avLst/>
            <a:gdLst/>
            <a:ahLst/>
            <a:cxnLst/>
            <a:rect l="l" t="t" r="r" b="b"/>
            <a:pathLst>
              <a:path w="1506687" h="2374435">
                <a:moveTo>
                  <a:pt x="0" y="0"/>
                </a:moveTo>
                <a:lnTo>
                  <a:pt x="1506687" y="0"/>
                </a:lnTo>
                <a:lnTo>
                  <a:pt x="1506687" y="2374436"/>
                </a:lnTo>
                <a:lnTo>
                  <a:pt x="0" y="23744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4" name="Freeform 4"/>
          <p:cNvSpPr/>
          <p:nvPr/>
        </p:nvSpPr>
        <p:spPr>
          <a:xfrm>
            <a:off x="17334455" y="1028700"/>
            <a:ext cx="1907090" cy="1886286"/>
          </a:xfrm>
          <a:custGeom>
            <a:avLst/>
            <a:gdLst/>
            <a:ahLst/>
            <a:cxnLst/>
            <a:rect l="l" t="t" r="r" b="b"/>
            <a:pathLst>
              <a:path w="1907090" h="1886286">
                <a:moveTo>
                  <a:pt x="0" y="0"/>
                </a:moveTo>
                <a:lnTo>
                  <a:pt x="1907090" y="0"/>
                </a:lnTo>
                <a:lnTo>
                  <a:pt x="1907090" y="1886286"/>
                </a:lnTo>
                <a:lnTo>
                  <a:pt x="0" y="18862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5" name="Freeform 5"/>
          <p:cNvSpPr/>
          <p:nvPr/>
        </p:nvSpPr>
        <p:spPr>
          <a:xfrm>
            <a:off x="1028700" y="-827347"/>
            <a:ext cx="1654693" cy="1654693"/>
          </a:xfrm>
          <a:custGeom>
            <a:avLst/>
            <a:gdLst/>
            <a:ahLst/>
            <a:cxnLst/>
            <a:rect l="l" t="t" r="r" b="b"/>
            <a:pathLst>
              <a:path w="1654693" h="1654693">
                <a:moveTo>
                  <a:pt x="0" y="0"/>
                </a:moveTo>
                <a:lnTo>
                  <a:pt x="1654693" y="0"/>
                </a:lnTo>
                <a:lnTo>
                  <a:pt x="1654693" y="1654694"/>
                </a:lnTo>
                <a:lnTo>
                  <a:pt x="0" y="16546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tr-TR"/>
          </a:p>
        </p:txBody>
      </p:sp>
      <p:sp>
        <p:nvSpPr>
          <p:cNvPr id="6" name="Freeform 6"/>
          <p:cNvSpPr/>
          <p:nvPr/>
        </p:nvSpPr>
        <p:spPr>
          <a:xfrm>
            <a:off x="275356" y="0"/>
            <a:ext cx="1506687" cy="1150561"/>
          </a:xfrm>
          <a:custGeom>
            <a:avLst/>
            <a:gdLst/>
            <a:ahLst/>
            <a:cxnLst/>
            <a:rect l="l" t="t" r="r" b="b"/>
            <a:pathLst>
              <a:path w="1506687" h="1150561">
                <a:moveTo>
                  <a:pt x="0" y="0"/>
                </a:moveTo>
                <a:lnTo>
                  <a:pt x="1506688" y="0"/>
                </a:lnTo>
                <a:lnTo>
                  <a:pt x="1506688" y="1150561"/>
                </a:lnTo>
                <a:lnTo>
                  <a:pt x="0" y="115056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tr-TR"/>
          </a:p>
        </p:txBody>
      </p:sp>
      <p:sp>
        <p:nvSpPr>
          <p:cNvPr id="7" name="TextBox 7"/>
          <p:cNvSpPr txBox="1"/>
          <p:nvPr/>
        </p:nvSpPr>
        <p:spPr>
          <a:xfrm>
            <a:off x="5260415" y="527944"/>
            <a:ext cx="14068598" cy="694055"/>
          </a:xfrm>
          <a:prstGeom prst="rect">
            <a:avLst/>
          </a:prstGeom>
        </p:spPr>
        <p:txBody>
          <a:bodyPr lIns="0" tIns="0" rIns="0" bIns="0" rtlCol="0" anchor="t">
            <a:spAutoFit/>
          </a:bodyPr>
          <a:lstStyle/>
          <a:p>
            <a:pPr marL="0" lvl="0" indent="0" algn="l">
              <a:lnSpc>
                <a:spcPts val="5199"/>
              </a:lnSpc>
            </a:pPr>
            <a:r>
              <a:rPr lang="en-US" sz="5199">
                <a:solidFill>
                  <a:srgbClr val="000000"/>
                </a:solidFill>
                <a:latin typeface="Hero"/>
                <a:ea typeface="Hero"/>
                <a:cs typeface="Hero"/>
                <a:sym typeface="Hero"/>
              </a:rPr>
              <a:t>📚 İçindekiler</a:t>
            </a:r>
          </a:p>
        </p:txBody>
      </p:sp>
      <p:sp>
        <p:nvSpPr>
          <p:cNvPr id="8" name="TextBox 8"/>
          <p:cNvSpPr txBox="1"/>
          <p:nvPr/>
        </p:nvSpPr>
        <p:spPr>
          <a:xfrm>
            <a:off x="2036860" y="1748731"/>
            <a:ext cx="5693450" cy="7826246"/>
          </a:xfrm>
          <a:prstGeom prst="rect">
            <a:avLst/>
          </a:prstGeom>
        </p:spPr>
        <p:txBody>
          <a:bodyPr lIns="0" tIns="0" rIns="0" bIns="0" rtlCol="0" anchor="t">
            <a:spAutoFit/>
          </a:bodyPr>
          <a:lstStyle/>
          <a:p>
            <a:pPr algn="l">
              <a:lnSpc>
                <a:spcPts val="4775"/>
              </a:lnSpc>
            </a:pPr>
            <a:r>
              <a:rPr lang="en-US" sz="2808">
                <a:solidFill>
                  <a:srgbClr val="000000"/>
                </a:solidFill>
                <a:latin typeface="Opun"/>
                <a:ea typeface="Opun"/>
                <a:cs typeface="Opun"/>
                <a:sym typeface="Opun"/>
              </a:rPr>
              <a:t>1️⃣ 🧩 Problem Tanımı</a:t>
            </a:r>
          </a:p>
          <a:p>
            <a:pPr algn="l">
              <a:lnSpc>
                <a:spcPts val="4775"/>
              </a:lnSpc>
            </a:pPr>
            <a:r>
              <a:rPr lang="en-US" sz="2808">
                <a:solidFill>
                  <a:srgbClr val="000000"/>
                </a:solidFill>
                <a:latin typeface="Opun"/>
                <a:ea typeface="Opun"/>
                <a:cs typeface="Opun"/>
                <a:sym typeface="Opun"/>
              </a:rPr>
              <a:t>(Problem Definition)</a:t>
            </a:r>
          </a:p>
          <a:p>
            <a:pPr algn="l">
              <a:lnSpc>
                <a:spcPts val="4775"/>
              </a:lnSpc>
            </a:pPr>
            <a:r>
              <a:rPr lang="en-US" sz="2808">
                <a:solidFill>
                  <a:srgbClr val="000000"/>
                </a:solidFill>
                <a:latin typeface="Opun"/>
                <a:ea typeface="Opun"/>
                <a:cs typeface="Opun"/>
                <a:sym typeface="Opun"/>
              </a:rPr>
              <a:t>2️⃣ 🎯 Proje Amacı</a:t>
            </a:r>
          </a:p>
          <a:p>
            <a:pPr algn="l">
              <a:lnSpc>
                <a:spcPts val="4775"/>
              </a:lnSpc>
            </a:pPr>
            <a:r>
              <a:rPr lang="en-US" sz="2808">
                <a:solidFill>
                  <a:srgbClr val="000000"/>
                </a:solidFill>
                <a:latin typeface="Opun"/>
                <a:ea typeface="Opun"/>
                <a:cs typeface="Opun"/>
                <a:sym typeface="Opun"/>
              </a:rPr>
              <a:t>(Project Objective)</a:t>
            </a:r>
          </a:p>
          <a:p>
            <a:pPr algn="l">
              <a:lnSpc>
                <a:spcPts val="4775"/>
              </a:lnSpc>
            </a:pPr>
            <a:r>
              <a:rPr lang="en-US" sz="2808">
                <a:solidFill>
                  <a:srgbClr val="000000"/>
                </a:solidFill>
                <a:latin typeface="Opun"/>
                <a:ea typeface="Opun"/>
                <a:cs typeface="Opun"/>
                <a:sym typeface="Opun"/>
              </a:rPr>
              <a:t>3️⃣ 📂 Veri Seti</a:t>
            </a:r>
          </a:p>
          <a:p>
            <a:pPr algn="l">
              <a:lnSpc>
                <a:spcPts val="4775"/>
              </a:lnSpc>
            </a:pPr>
            <a:r>
              <a:rPr lang="en-US" sz="2808">
                <a:solidFill>
                  <a:srgbClr val="000000"/>
                </a:solidFill>
                <a:latin typeface="Opun"/>
                <a:ea typeface="Opun"/>
                <a:cs typeface="Opun"/>
                <a:sym typeface="Opun"/>
              </a:rPr>
              <a:t>(Dataset)</a:t>
            </a:r>
          </a:p>
          <a:p>
            <a:pPr algn="l">
              <a:lnSpc>
                <a:spcPts val="4775"/>
              </a:lnSpc>
            </a:pPr>
            <a:r>
              <a:rPr lang="en-US" sz="2808">
                <a:solidFill>
                  <a:srgbClr val="000000"/>
                </a:solidFill>
                <a:latin typeface="Opun"/>
                <a:ea typeface="Opun"/>
                <a:cs typeface="Opun"/>
                <a:sym typeface="Opun"/>
              </a:rPr>
              <a:t>4️⃣ 📊 Veri Analizi</a:t>
            </a:r>
          </a:p>
          <a:p>
            <a:pPr algn="l">
              <a:lnSpc>
                <a:spcPts val="4775"/>
              </a:lnSpc>
            </a:pPr>
            <a:r>
              <a:rPr lang="en-US" sz="2808">
                <a:solidFill>
                  <a:srgbClr val="000000"/>
                </a:solidFill>
                <a:latin typeface="Opun"/>
                <a:ea typeface="Opun"/>
                <a:cs typeface="Opun"/>
                <a:sym typeface="Opun"/>
              </a:rPr>
              <a:t>(Data Analysis)</a:t>
            </a:r>
          </a:p>
          <a:p>
            <a:pPr algn="l">
              <a:lnSpc>
                <a:spcPts val="4775"/>
              </a:lnSpc>
            </a:pPr>
            <a:r>
              <a:rPr lang="en-US" sz="2808">
                <a:solidFill>
                  <a:srgbClr val="000000"/>
                </a:solidFill>
                <a:latin typeface="Opun"/>
                <a:ea typeface="Opun"/>
                <a:cs typeface="Opun"/>
                <a:sym typeface="Opun"/>
              </a:rPr>
              <a:t>5️⃣ 🛠️ Özellik Mühendisliği</a:t>
            </a:r>
          </a:p>
          <a:p>
            <a:pPr algn="l">
              <a:lnSpc>
                <a:spcPts val="4775"/>
              </a:lnSpc>
            </a:pPr>
            <a:r>
              <a:rPr lang="en-US" sz="2808">
                <a:solidFill>
                  <a:srgbClr val="000000"/>
                </a:solidFill>
                <a:latin typeface="Opun"/>
                <a:ea typeface="Opun"/>
                <a:cs typeface="Opun"/>
                <a:sym typeface="Opun"/>
              </a:rPr>
              <a:t>(Feature Engineering)</a:t>
            </a:r>
          </a:p>
          <a:p>
            <a:pPr algn="l">
              <a:lnSpc>
                <a:spcPts val="4775"/>
              </a:lnSpc>
            </a:pPr>
            <a:r>
              <a:rPr lang="en-US" sz="2808">
                <a:solidFill>
                  <a:srgbClr val="000000"/>
                </a:solidFill>
                <a:latin typeface="Opun"/>
                <a:ea typeface="Opun"/>
                <a:cs typeface="Opun"/>
                <a:sym typeface="Opun"/>
              </a:rPr>
              <a:t>6️⃣ 🧹 Veri Ön İşleme</a:t>
            </a:r>
          </a:p>
          <a:p>
            <a:pPr marL="0" lvl="0" indent="0" algn="l">
              <a:lnSpc>
                <a:spcPts val="4775"/>
              </a:lnSpc>
            </a:pPr>
            <a:r>
              <a:rPr lang="en-US" sz="2808">
                <a:solidFill>
                  <a:srgbClr val="000000"/>
                </a:solidFill>
                <a:latin typeface="Opun"/>
                <a:ea typeface="Opun"/>
                <a:cs typeface="Opun"/>
                <a:sym typeface="Opun"/>
              </a:rPr>
              <a:t>(Data Preprocessing)</a:t>
            </a:r>
          </a:p>
          <a:p>
            <a:pPr marL="0" lvl="0" indent="0" algn="l">
              <a:lnSpc>
                <a:spcPts val="4775"/>
              </a:lnSpc>
            </a:pPr>
            <a:endParaRPr lang="en-US" sz="2808">
              <a:solidFill>
                <a:srgbClr val="000000"/>
              </a:solidFill>
              <a:latin typeface="Opun"/>
              <a:ea typeface="Opun"/>
              <a:cs typeface="Opun"/>
              <a:sym typeface="Opun"/>
            </a:endParaRPr>
          </a:p>
        </p:txBody>
      </p:sp>
      <p:sp>
        <p:nvSpPr>
          <p:cNvPr id="9" name="TextBox 9"/>
          <p:cNvSpPr txBox="1"/>
          <p:nvPr/>
        </p:nvSpPr>
        <p:spPr>
          <a:xfrm>
            <a:off x="9778346" y="1758256"/>
            <a:ext cx="4919116" cy="7816721"/>
          </a:xfrm>
          <a:prstGeom prst="rect">
            <a:avLst/>
          </a:prstGeom>
        </p:spPr>
        <p:txBody>
          <a:bodyPr lIns="0" tIns="0" rIns="0" bIns="0" rtlCol="0" anchor="t">
            <a:spAutoFit/>
          </a:bodyPr>
          <a:lstStyle/>
          <a:p>
            <a:pPr algn="l">
              <a:lnSpc>
                <a:spcPts val="4125"/>
              </a:lnSpc>
            </a:pPr>
            <a:r>
              <a:rPr lang="en-US" sz="2426">
                <a:solidFill>
                  <a:srgbClr val="000000"/>
                </a:solidFill>
                <a:latin typeface="Opun"/>
                <a:ea typeface="Opun"/>
                <a:cs typeface="Opun"/>
                <a:sym typeface="Opun"/>
              </a:rPr>
              <a:t>7️⃣ 🤖 Modelleme</a:t>
            </a:r>
          </a:p>
          <a:p>
            <a:pPr algn="l">
              <a:lnSpc>
                <a:spcPts val="4125"/>
              </a:lnSpc>
            </a:pPr>
            <a:r>
              <a:rPr lang="en-US" sz="2426">
                <a:solidFill>
                  <a:srgbClr val="000000"/>
                </a:solidFill>
                <a:latin typeface="Opun"/>
                <a:ea typeface="Opun"/>
                <a:cs typeface="Opun"/>
                <a:sym typeface="Opun"/>
              </a:rPr>
              <a:t>(Modeling)</a:t>
            </a:r>
          </a:p>
          <a:p>
            <a:pPr algn="l">
              <a:lnSpc>
                <a:spcPts val="4125"/>
              </a:lnSpc>
            </a:pPr>
            <a:r>
              <a:rPr lang="en-US" sz="2426">
                <a:solidFill>
                  <a:srgbClr val="000000"/>
                </a:solidFill>
                <a:latin typeface="Opun"/>
                <a:ea typeface="Opun"/>
                <a:cs typeface="Opun"/>
                <a:sym typeface="Opun"/>
              </a:rPr>
              <a:t>8️⃣ ⚖️ Model Karşılaştırması</a:t>
            </a:r>
          </a:p>
          <a:p>
            <a:pPr algn="l">
              <a:lnSpc>
                <a:spcPts val="4125"/>
              </a:lnSpc>
            </a:pPr>
            <a:r>
              <a:rPr lang="en-US" sz="2426">
                <a:solidFill>
                  <a:srgbClr val="000000"/>
                </a:solidFill>
                <a:latin typeface="Opun"/>
                <a:ea typeface="Opun"/>
                <a:cs typeface="Opun"/>
                <a:sym typeface="Opun"/>
              </a:rPr>
              <a:t>(Model Comparison)</a:t>
            </a:r>
          </a:p>
          <a:p>
            <a:pPr algn="l">
              <a:lnSpc>
                <a:spcPts val="4125"/>
              </a:lnSpc>
            </a:pPr>
            <a:r>
              <a:rPr lang="en-US" sz="2426">
                <a:solidFill>
                  <a:srgbClr val="000000"/>
                </a:solidFill>
                <a:latin typeface="Opun"/>
                <a:ea typeface="Opun"/>
                <a:cs typeface="Opun"/>
                <a:sym typeface="Opun"/>
              </a:rPr>
              <a:t>9️⃣ ⚙️ Hiperparametre Optimizasyonu</a:t>
            </a:r>
          </a:p>
          <a:p>
            <a:pPr algn="l">
              <a:lnSpc>
                <a:spcPts val="4125"/>
              </a:lnSpc>
            </a:pPr>
            <a:r>
              <a:rPr lang="en-US" sz="2426">
                <a:solidFill>
                  <a:srgbClr val="000000"/>
                </a:solidFill>
                <a:latin typeface="Opun"/>
                <a:ea typeface="Opun"/>
                <a:cs typeface="Opun"/>
                <a:sym typeface="Opun"/>
              </a:rPr>
              <a:t>(Hyperparameter Optimization)</a:t>
            </a:r>
          </a:p>
          <a:p>
            <a:pPr algn="l">
              <a:lnSpc>
                <a:spcPts val="4125"/>
              </a:lnSpc>
            </a:pPr>
            <a:r>
              <a:rPr lang="en-US" sz="2426">
                <a:solidFill>
                  <a:srgbClr val="000000"/>
                </a:solidFill>
                <a:latin typeface="Opun"/>
                <a:ea typeface="Opun"/>
                <a:cs typeface="Opun"/>
                <a:sym typeface="Opun"/>
              </a:rPr>
              <a:t>🔟 📈 Sonuçlar ve Tahmin</a:t>
            </a:r>
          </a:p>
          <a:p>
            <a:pPr algn="l">
              <a:lnSpc>
                <a:spcPts val="4125"/>
              </a:lnSpc>
            </a:pPr>
            <a:r>
              <a:rPr lang="en-US" sz="2426">
                <a:solidFill>
                  <a:srgbClr val="000000"/>
                </a:solidFill>
                <a:latin typeface="Opun"/>
                <a:ea typeface="Opun"/>
                <a:cs typeface="Opun"/>
                <a:sym typeface="Opun"/>
              </a:rPr>
              <a:t>(Results &amp; Prediction)</a:t>
            </a:r>
          </a:p>
          <a:p>
            <a:pPr algn="l">
              <a:lnSpc>
                <a:spcPts val="4125"/>
              </a:lnSpc>
            </a:pPr>
            <a:r>
              <a:rPr lang="en-US" sz="2426">
                <a:solidFill>
                  <a:srgbClr val="000000"/>
                </a:solidFill>
                <a:latin typeface="Opun"/>
                <a:ea typeface="Opun"/>
                <a:cs typeface="Opun"/>
                <a:sym typeface="Opun"/>
              </a:rPr>
              <a:t>1️⃣1️⃣ 🧠 Genel Değerlendirme ve Öneriler</a:t>
            </a:r>
          </a:p>
          <a:p>
            <a:pPr algn="l">
              <a:lnSpc>
                <a:spcPts val="4125"/>
              </a:lnSpc>
            </a:pPr>
            <a:r>
              <a:rPr lang="en-US" sz="2426">
                <a:solidFill>
                  <a:srgbClr val="000000"/>
                </a:solidFill>
                <a:latin typeface="Opun"/>
                <a:ea typeface="Opun"/>
                <a:cs typeface="Opun"/>
                <a:sym typeface="Opun"/>
              </a:rPr>
              <a:t>(Conclusion &amp; Suggestions)</a:t>
            </a:r>
          </a:p>
          <a:p>
            <a:pPr algn="l">
              <a:lnSpc>
                <a:spcPts val="4125"/>
              </a:lnSpc>
            </a:pPr>
            <a:r>
              <a:rPr lang="en-US" sz="2426">
                <a:solidFill>
                  <a:srgbClr val="000000"/>
                </a:solidFill>
                <a:latin typeface="Opun"/>
                <a:ea typeface="Opun"/>
                <a:cs typeface="Opun"/>
                <a:sym typeface="Opun"/>
              </a:rPr>
              <a:t>1️⃣2️⃣ 📚 Kaynaklar</a:t>
            </a:r>
          </a:p>
          <a:p>
            <a:pPr marL="0" lvl="0" indent="0" algn="l">
              <a:lnSpc>
                <a:spcPts val="4125"/>
              </a:lnSpc>
            </a:pPr>
            <a:r>
              <a:rPr lang="en-US" sz="2426">
                <a:solidFill>
                  <a:srgbClr val="000000"/>
                </a:solidFill>
                <a:latin typeface="Opun"/>
                <a:ea typeface="Opun"/>
                <a:cs typeface="Opun"/>
                <a:sym typeface="Opun"/>
              </a:rPr>
              <a:t>(References)</a:t>
            </a:r>
          </a:p>
          <a:p>
            <a:pPr marL="0" lvl="0" indent="0" algn="l">
              <a:lnSpc>
                <a:spcPts val="4125"/>
              </a:lnSpc>
            </a:pPr>
            <a:endParaRPr lang="en-US" sz="2426">
              <a:solidFill>
                <a:srgbClr val="000000"/>
              </a:solidFill>
              <a:latin typeface="Opun"/>
              <a:ea typeface="Opun"/>
              <a:cs typeface="Opun"/>
              <a:sym typeface="Opun"/>
            </a:endParaRPr>
          </a:p>
        </p:txBody>
      </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0680" y="-1004431"/>
            <a:ext cx="2558761" cy="2558761"/>
          </a:xfrm>
          <a:custGeom>
            <a:avLst/>
            <a:gdLst/>
            <a:ahLst/>
            <a:cxnLst/>
            <a:rect l="l" t="t" r="r" b="b"/>
            <a:pathLst>
              <a:path w="2558761" h="2558761">
                <a:moveTo>
                  <a:pt x="0" y="0"/>
                </a:moveTo>
                <a:lnTo>
                  <a:pt x="2558760" y="0"/>
                </a:lnTo>
                <a:lnTo>
                  <a:pt x="2558760" y="2558761"/>
                </a:lnTo>
                <a:lnTo>
                  <a:pt x="0" y="25587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 name="Freeform 3"/>
          <p:cNvSpPr/>
          <p:nvPr/>
        </p:nvSpPr>
        <p:spPr>
          <a:xfrm>
            <a:off x="275356" y="0"/>
            <a:ext cx="1506687" cy="1150561"/>
          </a:xfrm>
          <a:custGeom>
            <a:avLst/>
            <a:gdLst/>
            <a:ahLst/>
            <a:cxnLst/>
            <a:rect l="l" t="t" r="r" b="b"/>
            <a:pathLst>
              <a:path w="1506687" h="1150561">
                <a:moveTo>
                  <a:pt x="0" y="0"/>
                </a:moveTo>
                <a:lnTo>
                  <a:pt x="1506688" y="0"/>
                </a:lnTo>
                <a:lnTo>
                  <a:pt x="1506688" y="1150561"/>
                </a:lnTo>
                <a:lnTo>
                  <a:pt x="0" y="1150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4" name="Freeform 4"/>
          <p:cNvSpPr/>
          <p:nvPr/>
        </p:nvSpPr>
        <p:spPr>
          <a:xfrm>
            <a:off x="15499759" y="9153735"/>
            <a:ext cx="2266530" cy="2266530"/>
          </a:xfrm>
          <a:custGeom>
            <a:avLst/>
            <a:gdLst/>
            <a:ahLst/>
            <a:cxnLst/>
            <a:rect l="l" t="t" r="r" b="b"/>
            <a:pathLst>
              <a:path w="2266530" h="2266530">
                <a:moveTo>
                  <a:pt x="0" y="0"/>
                </a:moveTo>
                <a:lnTo>
                  <a:pt x="2266531" y="0"/>
                </a:lnTo>
                <a:lnTo>
                  <a:pt x="2266531" y="2266530"/>
                </a:lnTo>
                <a:lnTo>
                  <a:pt x="0" y="22665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5" name="Freeform 5"/>
          <p:cNvSpPr/>
          <p:nvPr/>
        </p:nvSpPr>
        <p:spPr>
          <a:xfrm>
            <a:off x="16581111" y="8684094"/>
            <a:ext cx="1506687" cy="2374435"/>
          </a:xfrm>
          <a:custGeom>
            <a:avLst/>
            <a:gdLst/>
            <a:ahLst/>
            <a:cxnLst/>
            <a:rect l="l" t="t" r="r" b="b"/>
            <a:pathLst>
              <a:path w="1506687" h="2374435">
                <a:moveTo>
                  <a:pt x="0" y="0"/>
                </a:moveTo>
                <a:lnTo>
                  <a:pt x="1506687" y="0"/>
                </a:lnTo>
                <a:lnTo>
                  <a:pt x="1506687" y="2374436"/>
                </a:lnTo>
                <a:lnTo>
                  <a:pt x="0" y="23744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tr-TR"/>
          </a:p>
        </p:txBody>
      </p:sp>
      <p:sp>
        <p:nvSpPr>
          <p:cNvPr id="6" name="Freeform 6"/>
          <p:cNvSpPr/>
          <p:nvPr/>
        </p:nvSpPr>
        <p:spPr>
          <a:xfrm>
            <a:off x="16633025" y="-668193"/>
            <a:ext cx="1907090" cy="1886286"/>
          </a:xfrm>
          <a:custGeom>
            <a:avLst/>
            <a:gdLst/>
            <a:ahLst/>
            <a:cxnLst/>
            <a:rect l="l" t="t" r="r" b="b"/>
            <a:pathLst>
              <a:path w="1907090" h="1886286">
                <a:moveTo>
                  <a:pt x="0" y="0"/>
                </a:moveTo>
                <a:lnTo>
                  <a:pt x="1907090" y="0"/>
                </a:lnTo>
                <a:lnTo>
                  <a:pt x="1907090" y="1886286"/>
                </a:lnTo>
                <a:lnTo>
                  <a:pt x="0" y="188628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tr-TR"/>
          </a:p>
        </p:txBody>
      </p:sp>
      <p:sp>
        <p:nvSpPr>
          <p:cNvPr id="7" name="TextBox 7"/>
          <p:cNvSpPr txBox="1"/>
          <p:nvPr/>
        </p:nvSpPr>
        <p:spPr>
          <a:xfrm>
            <a:off x="5060181" y="1232068"/>
            <a:ext cx="6948930" cy="739775"/>
          </a:xfrm>
          <a:prstGeom prst="rect">
            <a:avLst/>
          </a:prstGeom>
        </p:spPr>
        <p:txBody>
          <a:bodyPr lIns="0" tIns="0" rIns="0" bIns="0" rtlCol="0" anchor="t">
            <a:spAutoFit/>
          </a:bodyPr>
          <a:lstStyle/>
          <a:p>
            <a:pPr marL="0" lvl="0" indent="0" algn="l">
              <a:lnSpc>
                <a:spcPts val="5500"/>
              </a:lnSpc>
            </a:pPr>
            <a:r>
              <a:rPr lang="en-US" sz="5500">
                <a:solidFill>
                  <a:srgbClr val="000000"/>
                </a:solidFill>
                <a:latin typeface="Opun"/>
                <a:ea typeface="Opun"/>
                <a:cs typeface="Opun"/>
                <a:sym typeface="Opun"/>
              </a:rPr>
              <a:t>Kaynaklar (References)</a:t>
            </a:r>
          </a:p>
        </p:txBody>
      </p:sp>
      <p:sp>
        <p:nvSpPr>
          <p:cNvPr id="8" name="TextBox 8"/>
          <p:cNvSpPr txBox="1"/>
          <p:nvPr/>
        </p:nvSpPr>
        <p:spPr>
          <a:xfrm>
            <a:off x="521710" y="2660075"/>
            <a:ext cx="17244580" cy="4728393"/>
          </a:xfrm>
          <a:prstGeom prst="rect">
            <a:avLst/>
          </a:prstGeom>
        </p:spPr>
        <p:txBody>
          <a:bodyPr lIns="0" tIns="0" rIns="0" bIns="0" rtlCol="0" anchor="t">
            <a:spAutoFit/>
          </a:bodyPr>
          <a:lstStyle/>
          <a:p>
            <a:pPr algn="l">
              <a:lnSpc>
                <a:spcPts val="4908"/>
              </a:lnSpc>
            </a:pPr>
            <a:endParaRPr/>
          </a:p>
          <a:p>
            <a:pPr marL="623327" lvl="1" indent="-311664" algn="l">
              <a:lnSpc>
                <a:spcPts val="4908"/>
              </a:lnSpc>
              <a:buFont typeface="Arial"/>
              <a:buChar char="•"/>
            </a:pPr>
            <a:r>
              <a:rPr lang="en-US" sz="2887">
                <a:solidFill>
                  <a:srgbClr val="000000"/>
                </a:solidFill>
                <a:latin typeface="Opun"/>
                <a:ea typeface="Opun"/>
                <a:cs typeface="Opun"/>
                <a:sym typeface="Opun"/>
              </a:rPr>
              <a:t>UCI Machine Learning Repository  </a:t>
            </a:r>
          </a:p>
          <a:p>
            <a:pPr marL="623327" lvl="1" indent="-311664" algn="l">
              <a:lnSpc>
                <a:spcPts val="4908"/>
              </a:lnSpc>
              <a:buFont typeface="Arial"/>
              <a:buChar char="•"/>
            </a:pPr>
            <a:r>
              <a:rPr lang="en-US" sz="2887">
                <a:solidFill>
                  <a:srgbClr val="000000"/>
                </a:solidFill>
                <a:latin typeface="Opun"/>
                <a:ea typeface="Opun"/>
                <a:cs typeface="Opun"/>
                <a:sym typeface="Opun"/>
              </a:rPr>
              <a:t> Kaggle – Student Performance Dataset  </a:t>
            </a:r>
          </a:p>
          <a:p>
            <a:pPr marL="623327" lvl="1" indent="-311664" algn="l">
              <a:lnSpc>
                <a:spcPts val="4908"/>
              </a:lnSpc>
              <a:buFont typeface="Arial"/>
              <a:buChar char="•"/>
            </a:pPr>
            <a:r>
              <a:rPr lang="en-US" sz="2887">
                <a:solidFill>
                  <a:srgbClr val="000000"/>
                </a:solidFill>
                <a:latin typeface="Opun"/>
                <a:ea typeface="Opun"/>
                <a:cs typeface="Opun"/>
                <a:sym typeface="Opun"/>
              </a:rPr>
              <a:t> Scikit-learn Documentation  </a:t>
            </a:r>
          </a:p>
          <a:p>
            <a:pPr marL="580148" lvl="1" indent="-290074" algn="l">
              <a:lnSpc>
                <a:spcPts val="4568"/>
              </a:lnSpc>
              <a:buFont typeface="Arial"/>
              <a:buChar char="•"/>
            </a:pPr>
            <a:r>
              <a:rPr lang="en-US" sz="2687">
                <a:solidFill>
                  <a:srgbClr val="000000"/>
                </a:solidFill>
                <a:latin typeface="Opun"/>
                <a:ea typeface="Opun"/>
                <a:cs typeface="Opun"/>
                <a:sym typeface="Opun"/>
              </a:rPr>
              <a:t> XGBoost &amp; LightGBM Official Docs </a:t>
            </a:r>
          </a:p>
          <a:p>
            <a:pPr marL="580148" lvl="1" indent="-290074" algn="l">
              <a:lnSpc>
                <a:spcPts val="4568"/>
              </a:lnSpc>
              <a:buFont typeface="Arial"/>
              <a:buChar char="•"/>
            </a:pPr>
            <a:r>
              <a:rPr lang="en-US" sz="2687">
                <a:solidFill>
                  <a:srgbClr val="000000"/>
                </a:solidFill>
                <a:latin typeface="Opun"/>
                <a:ea typeface="Opun"/>
                <a:cs typeface="Opun"/>
                <a:sym typeface="Opun"/>
              </a:rPr>
              <a:t>Cortez, P., &amp; Silva, A. (2008). Using data mining to predict secondary school student performance. (https://www.researchgate.net/publication/228780408_Using_data_mining_to_predict_secondary_school_student_performance)</a:t>
            </a:r>
          </a:p>
        </p:txBody>
      </p:sp>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70395" y="-736388"/>
            <a:ext cx="3018197" cy="3018197"/>
          </a:xfrm>
          <a:custGeom>
            <a:avLst/>
            <a:gdLst/>
            <a:ahLst/>
            <a:cxnLst/>
            <a:rect l="l" t="t" r="r" b="b"/>
            <a:pathLst>
              <a:path w="3018197" h="3018197">
                <a:moveTo>
                  <a:pt x="0" y="0"/>
                </a:moveTo>
                <a:lnTo>
                  <a:pt x="3018197" y="0"/>
                </a:lnTo>
                <a:lnTo>
                  <a:pt x="3018197" y="3018197"/>
                </a:lnTo>
                <a:lnTo>
                  <a:pt x="0" y="30181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 name="Freeform 3"/>
          <p:cNvSpPr/>
          <p:nvPr/>
        </p:nvSpPr>
        <p:spPr>
          <a:xfrm>
            <a:off x="14542141" y="8469226"/>
            <a:ext cx="2951039" cy="2951039"/>
          </a:xfrm>
          <a:custGeom>
            <a:avLst/>
            <a:gdLst/>
            <a:ahLst/>
            <a:cxnLst/>
            <a:rect l="l" t="t" r="r" b="b"/>
            <a:pathLst>
              <a:path w="2951039" h="2951039">
                <a:moveTo>
                  <a:pt x="0" y="0"/>
                </a:moveTo>
                <a:lnTo>
                  <a:pt x="2951039" y="0"/>
                </a:lnTo>
                <a:lnTo>
                  <a:pt x="2951039" y="2951039"/>
                </a:lnTo>
                <a:lnTo>
                  <a:pt x="0" y="29510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4" name="Freeform 4"/>
          <p:cNvSpPr/>
          <p:nvPr/>
        </p:nvSpPr>
        <p:spPr>
          <a:xfrm>
            <a:off x="16581111" y="8684094"/>
            <a:ext cx="1506687" cy="2374435"/>
          </a:xfrm>
          <a:custGeom>
            <a:avLst/>
            <a:gdLst/>
            <a:ahLst/>
            <a:cxnLst/>
            <a:rect l="l" t="t" r="r" b="b"/>
            <a:pathLst>
              <a:path w="1506687" h="2374435">
                <a:moveTo>
                  <a:pt x="0" y="0"/>
                </a:moveTo>
                <a:lnTo>
                  <a:pt x="1506687" y="0"/>
                </a:lnTo>
                <a:lnTo>
                  <a:pt x="1506687" y="2374436"/>
                </a:lnTo>
                <a:lnTo>
                  <a:pt x="0" y="23744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5" name="Freeform 5"/>
          <p:cNvSpPr/>
          <p:nvPr/>
        </p:nvSpPr>
        <p:spPr>
          <a:xfrm>
            <a:off x="275356" y="0"/>
            <a:ext cx="1506687" cy="1150561"/>
          </a:xfrm>
          <a:custGeom>
            <a:avLst/>
            <a:gdLst/>
            <a:ahLst/>
            <a:cxnLst/>
            <a:rect l="l" t="t" r="r" b="b"/>
            <a:pathLst>
              <a:path w="1506687" h="1150561">
                <a:moveTo>
                  <a:pt x="0" y="0"/>
                </a:moveTo>
                <a:lnTo>
                  <a:pt x="1506688" y="0"/>
                </a:lnTo>
                <a:lnTo>
                  <a:pt x="1506688" y="1150561"/>
                </a:lnTo>
                <a:lnTo>
                  <a:pt x="0" y="115056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tr-TR"/>
          </a:p>
        </p:txBody>
      </p:sp>
      <p:sp>
        <p:nvSpPr>
          <p:cNvPr id="6" name="Freeform 6"/>
          <p:cNvSpPr/>
          <p:nvPr/>
        </p:nvSpPr>
        <p:spPr>
          <a:xfrm>
            <a:off x="-367229" y="9343857"/>
            <a:ext cx="1907090" cy="1886286"/>
          </a:xfrm>
          <a:custGeom>
            <a:avLst/>
            <a:gdLst/>
            <a:ahLst/>
            <a:cxnLst/>
            <a:rect l="l" t="t" r="r" b="b"/>
            <a:pathLst>
              <a:path w="1907090" h="1886286">
                <a:moveTo>
                  <a:pt x="0" y="0"/>
                </a:moveTo>
                <a:lnTo>
                  <a:pt x="1907090" y="0"/>
                </a:lnTo>
                <a:lnTo>
                  <a:pt x="1907090" y="1886286"/>
                </a:lnTo>
                <a:lnTo>
                  <a:pt x="0" y="188628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tr-TR"/>
          </a:p>
        </p:txBody>
      </p:sp>
      <p:sp>
        <p:nvSpPr>
          <p:cNvPr id="7" name="Freeform 7"/>
          <p:cNvSpPr/>
          <p:nvPr/>
        </p:nvSpPr>
        <p:spPr>
          <a:xfrm>
            <a:off x="17259300" y="-170432"/>
            <a:ext cx="1907090" cy="1886286"/>
          </a:xfrm>
          <a:custGeom>
            <a:avLst/>
            <a:gdLst/>
            <a:ahLst/>
            <a:cxnLst/>
            <a:rect l="l" t="t" r="r" b="b"/>
            <a:pathLst>
              <a:path w="1907090" h="1886286">
                <a:moveTo>
                  <a:pt x="0" y="0"/>
                </a:moveTo>
                <a:lnTo>
                  <a:pt x="1907090" y="0"/>
                </a:lnTo>
                <a:lnTo>
                  <a:pt x="1907090" y="1886285"/>
                </a:lnTo>
                <a:lnTo>
                  <a:pt x="0" y="188628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tr-TR"/>
          </a:p>
        </p:txBody>
      </p:sp>
      <p:sp>
        <p:nvSpPr>
          <p:cNvPr id="8" name="TextBox 8"/>
          <p:cNvSpPr txBox="1"/>
          <p:nvPr/>
        </p:nvSpPr>
        <p:spPr>
          <a:xfrm>
            <a:off x="1782044" y="2672334"/>
            <a:ext cx="14799068" cy="2089035"/>
          </a:xfrm>
          <a:prstGeom prst="rect">
            <a:avLst/>
          </a:prstGeom>
        </p:spPr>
        <p:txBody>
          <a:bodyPr lIns="0" tIns="0" rIns="0" bIns="0" rtlCol="0" anchor="t">
            <a:spAutoFit/>
          </a:bodyPr>
          <a:lstStyle/>
          <a:p>
            <a:pPr marL="0" lvl="0" indent="0" algn="ctr">
              <a:lnSpc>
                <a:spcPts val="15481"/>
              </a:lnSpc>
            </a:pPr>
            <a:r>
              <a:rPr lang="en-US" sz="16296">
                <a:solidFill>
                  <a:srgbClr val="000000"/>
                </a:solidFill>
                <a:latin typeface="Opun"/>
                <a:ea typeface="Opun"/>
                <a:cs typeface="Opun"/>
                <a:sym typeface="Opun"/>
              </a:rPr>
              <a:t>Teşekkürler !</a:t>
            </a:r>
          </a:p>
        </p:txBody>
      </p:sp>
      <p:sp>
        <p:nvSpPr>
          <p:cNvPr id="9" name="TextBox 9"/>
          <p:cNvSpPr txBox="1"/>
          <p:nvPr/>
        </p:nvSpPr>
        <p:spPr>
          <a:xfrm>
            <a:off x="446845" y="5690579"/>
            <a:ext cx="5185434" cy="497841"/>
          </a:xfrm>
          <a:prstGeom prst="rect">
            <a:avLst/>
          </a:prstGeom>
        </p:spPr>
        <p:txBody>
          <a:bodyPr lIns="0" tIns="0" rIns="0" bIns="0" rtlCol="0" anchor="t">
            <a:spAutoFit/>
          </a:bodyPr>
          <a:lstStyle/>
          <a:p>
            <a:pPr marL="0" lvl="0" indent="0" algn="ctr">
              <a:lnSpc>
                <a:spcPts val="4059"/>
              </a:lnSpc>
              <a:spcBef>
                <a:spcPct val="0"/>
              </a:spcBef>
            </a:pPr>
            <a:r>
              <a:rPr lang="en-US" sz="2899" spc="289">
                <a:solidFill>
                  <a:srgbClr val="3B3B3B"/>
                </a:solidFill>
                <a:latin typeface="Opun"/>
                <a:ea typeface="Opun"/>
                <a:cs typeface="Opun"/>
                <a:sym typeface="Opun"/>
              </a:rPr>
              <a:t>Miull ‘a </a:t>
            </a:r>
          </a:p>
        </p:txBody>
      </p:sp>
      <p:sp>
        <p:nvSpPr>
          <p:cNvPr id="10" name="TextBox 10"/>
          <p:cNvSpPr txBox="1"/>
          <p:nvPr/>
        </p:nvSpPr>
        <p:spPr>
          <a:xfrm>
            <a:off x="4582553" y="5690579"/>
            <a:ext cx="5185434" cy="497841"/>
          </a:xfrm>
          <a:prstGeom prst="rect">
            <a:avLst/>
          </a:prstGeom>
        </p:spPr>
        <p:txBody>
          <a:bodyPr lIns="0" tIns="0" rIns="0" bIns="0" rtlCol="0" anchor="t">
            <a:spAutoFit/>
          </a:bodyPr>
          <a:lstStyle/>
          <a:p>
            <a:pPr marL="0" lvl="0" indent="0" algn="ctr">
              <a:lnSpc>
                <a:spcPts val="4059"/>
              </a:lnSpc>
              <a:spcBef>
                <a:spcPct val="0"/>
              </a:spcBef>
            </a:pPr>
            <a:r>
              <a:rPr lang="en-US" sz="2899" spc="289">
                <a:solidFill>
                  <a:srgbClr val="3B3B3B"/>
                </a:solidFill>
                <a:latin typeface="Opun"/>
                <a:ea typeface="Opun"/>
                <a:cs typeface="Opun"/>
                <a:sym typeface="Opun"/>
              </a:rPr>
              <a:t>Vahit Keskin’e </a:t>
            </a:r>
          </a:p>
        </p:txBody>
      </p:sp>
      <p:sp>
        <p:nvSpPr>
          <p:cNvPr id="11" name="TextBox 11"/>
          <p:cNvSpPr txBox="1"/>
          <p:nvPr/>
        </p:nvSpPr>
        <p:spPr>
          <a:xfrm>
            <a:off x="10524035" y="5690579"/>
            <a:ext cx="6735265" cy="497841"/>
          </a:xfrm>
          <a:prstGeom prst="rect">
            <a:avLst/>
          </a:prstGeom>
        </p:spPr>
        <p:txBody>
          <a:bodyPr lIns="0" tIns="0" rIns="0" bIns="0" rtlCol="0" anchor="t">
            <a:spAutoFit/>
          </a:bodyPr>
          <a:lstStyle/>
          <a:p>
            <a:pPr marL="0" lvl="0" indent="0" algn="ctr">
              <a:lnSpc>
                <a:spcPts val="4059"/>
              </a:lnSpc>
              <a:spcBef>
                <a:spcPct val="0"/>
              </a:spcBef>
            </a:pPr>
            <a:r>
              <a:rPr lang="en-US" sz="2899" spc="289">
                <a:solidFill>
                  <a:srgbClr val="3B3B3B"/>
                </a:solidFill>
                <a:latin typeface="Opun"/>
                <a:ea typeface="Opun"/>
                <a:cs typeface="Opun"/>
                <a:sym typeface="Opun"/>
              </a:rPr>
              <a:t>Emeği geçen bütün hocalarımıza</a:t>
            </a:r>
          </a:p>
        </p:txBody>
      </p:sp>
      <p:sp>
        <p:nvSpPr>
          <p:cNvPr id="12" name="TextBox 12"/>
          <p:cNvSpPr txBox="1"/>
          <p:nvPr/>
        </p:nvSpPr>
        <p:spPr>
          <a:xfrm>
            <a:off x="5813093" y="9573814"/>
            <a:ext cx="5898969" cy="537845"/>
          </a:xfrm>
          <a:prstGeom prst="rect">
            <a:avLst/>
          </a:prstGeom>
        </p:spPr>
        <p:txBody>
          <a:bodyPr lIns="0" tIns="0" rIns="0" bIns="0" rtlCol="0" anchor="t">
            <a:spAutoFit/>
          </a:bodyPr>
          <a:lstStyle/>
          <a:p>
            <a:pPr marL="0" lvl="0" indent="0" algn="ctr">
              <a:lnSpc>
                <a:spcPts val="4480"/>
              </a:lnSpc>
              <a:spcBef>
                <a:spcPct val="0"/>
              </a:spcBef>
            </a:pPr>
            <a:r>
              <a:rPr lang="en-US" sz="3200" spc="640">
                <a:solidFill>
                  <a:srgbClr val="000000"/>
                </a:solidFill>
                <a:latin typeface="Opun"/>
                <a:ea typeface="Opun"/>
                <a:cs typeface="Opun"/>
                <a:sym typeface="Opun"/>
              </a:rPr>
              <a:t>Nisan 2025</a:t>
            </a: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697462" y="8435237"/>
            <a:ext cx="2872150" cy="2872150"/>
          </a:xfrm>
          <a:custGeom>
            <a:avLst/>
            <a:gdLst/>
            <a:ahLst/>
            <a:cxnLst/>
            <a:rect l="l" t="t" r="r" b="b"/>
            <a:pathLst>
              <a:path w="2872150" h="2872150">
                <a:moveTo>
                  <a:pt x="0" y="0"/>
                </a:moveTo>
                <a:lnTo>
                  <a:pt x="2872150" y="0"/>
                </a:lnTo>
                <a:lnTo>
                  <a:pt x="2872150" y="2872150"/>
                </a:lnTo>
                <a:lnTo>
                  <a:pt x="0" y="28721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 name="Freeform 3"/>
          <p:cNvSpPr/>
          <p:nvPr/>
        </p:nvSpPr>
        <p:spPr>
          <a:xfrm>
            <a:off x="16505956" y="7912565"/>
            <a:ext cx="1506687" cy="2374435"/>
          </a:xfrm>
          <a:custGeom>
            <a:avLst/>
            <a:gdLst/>
            <a:ahLst/>
            <a:cxnLst/>
            <a:rect l="l" t="t" r="r" b="b"/>
            <a:pathLst>
              <a:path w="1506687" h="2374435">
                <a:moveTo>
                  <a:pt x="0" y="0"/>
                </a:moveTo>
                <a:lnTo>
                  <a:pt x="1506688" y="0"/>
                </a:lnTo>
                <a:lnTo>
                  <a:pt x="1506688" y="2374435"/>
                </a:lnTo>
                <a:lnTo>
                  <a:pt x="0" y="23744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4" name="Freeform 4"/>
          <p:cNvSpPr/>
          <p:nvPr/>
        </p:nvSpPr>
        <p:spPr>
          <a:xfrm>
            <a:off x="1032775" y="9343857"/>
            <a:ext cx="1907090" cy="1886286"/>
          </a:xfrm>
          <a:custGeom>
            <a:avLst/>
            <a:gdLst/>
            <a:ahLst/>
            <a:cxnLst/>
            <a:rect l="l" t="t" r="r" b="b"/>
            <a:pathLst>
              <a:path w="1907090" h="1886286">
                <a:moveTo>
                  <a:pt x="0" y="0"/>
                </a:moveTo>
                <a:lnTo>
                  <a:pt x="1907091" y="0"/>
                </a:lnTo>
                <a:lnTo>
                  <a:pt x="1907091" y="1886286"/>
                </a:lnTo>
                <a:lnTo>
                  <a:pt x="0" y="18862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5" name="Freeform 5"/>
          <p:cNvSpPr/>
          <p:nvPr/>
        </p:nvSpPr>
        <p:spPr>
          <a:xfrm>
            <a:off x="1028700" y="-827347"/>
            <a:ext cx="1654693" cy="1654693"/>
          </a:xfrm>
          <a:custGeom>
            <a:avLst/>
            <a:gdLst/>
            <a:ahLst/>
            <a:cxnLst/>
            <a:rect l="l" t="t" r="r" b="b"/>
            <a:pathLst>
              <a:path w="1654693" h="1654693">
                <a:moveTo>
                  <a:pt x="0" y="0"/>
                </a:moveTo>
                <a:lnTo>
                  <a:pt x="1654693" y="0"/>
                </a:lnTo>
                <a:lnTo>
                  <a:pt x="1654693" y="1654694"/>
                </a:lnTo>
                <a:lnTo>
                  <a:pt x="0" y="16546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tr-TR"/>
          </a:p>
        </p:txBody>
      </p:sp>
      <p:sp>
        <p:nvSpPr>
          <p:cNvPr id="6" name="Freeform 6"/>
          <p:cNvSpPr/>
          <p:nvPr/>
        </p:nvSpPr>
        <p:spPr>
          <a:xfrm>
            <a:off x="275356" y="0"/>
            <a:ext cx="1506687" cy="1150561"/>
          </a:xfrm>
          <a:custGeom>
            <a:avLst/>
            <a:gdLst/>
            <a:ahLst/>
            <a:cxnLst/>
            <a:rect l="l" t="t" r="r" b="b"/>
            <a:pathLst>
              <a:path w="1506687" h="1150561">
                <a:moveTo>
                  <a:pt x="0" y="0"/>
                </a:moveTo>
                <a:lnTo>
                  <a:pt x="1506688" y="0"/>
                </a:lnTo>
                <a:lnTo>
                  <a:pt x="1506688" y="1150561"/>
                </a:lnTo>
                <a:lnTo>
                  <a:pt x="0" y="115056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tr-TR"/>
          </a:p>
        </p:txBody>
      </p:sp>
      <p:sp>
        <p:nvSpPr>
          <p:cNvPr id="7" name="Freeform 7"/>
          <p:cNvSpPr/>
          <p:nvPr/>
        </p:nvSpPr>
        <p:spPr>
          <a:xfrm>
            <a:off x="17334455" y="1028700"/>
            <a:ext cx="1907090" cy="1886286"/>
          </a:xfrm>
          <a:custGeom>
            <a:avLst/>
            <a:gdLst/>
            <a:ahLst/>
            <a:cxnLst/>
            <a:rect l="l" t="t" r="r" b="b"/>
            <a:pathLst>
              <a:path w="1907090" h="1886286">
                <a:moveTo>
                  <a:pt x="0" y="0"/>
                </a:moveTo>
                <a:lnTo>
                  <a:pt x="1907090" y="0"/>
                </a:lnTo>
                <a:lnTo>
                  <a:pt x="1907090" y="1886286"/>
                </a:lnTo>
                <a:lnTo>
                  <a:pt x="0" y="18862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8" name="TextBox 8"/>
          <p:cNvSpPr txBox="1"/>
          <p:nvPr/>
        </p:nvSpPr>
        <p:spPr>
          <a:xfrm>
            <a:off x="392855" y="1583364"/>
            <a:ext cx="10481377" cy="1464474"/>
          </a:xfrm>
          <a:prstGeom prst="rect">
            <a:avLst/>
          </a:prstGeom>
        </p:spPr>
        <p:txBody>
          <a:bodyPr lIns="0" tIns="0" rIns="0" bIns="0" rtlCol="0" anchor="t">
            <a:spAutoFit/>
          </a:bodyPr>
          <a:lstStyle/>
          <a:p>
            <a:pPr marL="0" lvl="0" indent="0" algn="l">
              <a:lnSpc>
                <a:spcPts val="5905"/>
              </a:lnSpc>
              <a:spcBef>
                <a:spcPct val="0"/>
              </a:spcBef>
            </a:pPr>
            <a:r>
              <a:rPr lang="en-US" sz="4218">
                <a:solidFill>
                  <a:srgbClr val="000000"/>
                </a:solidFill>
                <a:latin typeface="Hero Bold"/>
                <a:ea typeface="Hero Bold"/>
                <a:cs typeface="Hero Bold"/>
                <a:sym typeface="Hero Bold"/>
              </a:rPr>
              <a:t>Problem Tanımı (Problem Definition)</a:t>
            </a:r>
          </a:p>
          <a:p>
            <a:pPr marL="0" lvl="0" indent="0" algn="l">
              <a:lnSpc>
                <a:spcPts val="5905"/>
              </a:lnSpc>
              <a:spcBef>
                <a:spcPct val="0"/>
              </a:spcBef>
            </a:pPr>
            <a:endParaRPr lang="en-US" sz="4218">
              <a:solidFill>
                <a:srgbClr val="000000"/>
              </a:solidFill>
              <a:latin typeface="Hero Bold"/>
              <a:ea typeface="Hero Bold"/>
              <a:cs typeface="Hero Bold"/>
              <a:sym typeface="Hero Bold"/>
            </a:endParaRPr>
          </a:p>
        </p:txBody>
      </p:sp>
      <p:grpSp>
        <p:nvGrpSpPr>
          <p:cNvPr id="9" name="Group 9"/>
          <p:cNvGrpSpPr/>
          <p:nvPr/>
        </p:nvGrpSpPr>
        <p:grpSpPr>
          <a:xfrm>
            <a:off x="11267086" y="0"/>
            <a:ext cx="7020914" cy="10287000"/>
            <a:chOff x="0" y="0"/>
            <a:chExt cx="1087723" cy="1593725"/>
          </a:xfrm>
        </p:grpSpPr>
        <p:sp>
          <p:nvSpPr>
            <p:cNvPr id="10" name="Freeform 10"/>
            <p:cNvSpPr/>
            <p:nvPr/>
          </p:nvSpPr>
          <p:spPr>
            <a:xfrm>
              <a:off x="0" y="0"/>
              <a:ext cx="1087723" cy="1593725"/>
            </a:xfrm>
            <a:custGeom>
              <a:avLst/>
              <a:gdLst/>
              <a:ahLst/>
              <a:cxnLst/>
              <a:rect l="l" t="t" r="r" b="b"/>
              <a:pathLst>
                <a:path w="1087723" h="1593725">
                  <a:moveTo>
                    <a:pt x="0" y="0"/>
                  </a:moveTo>
                  <a:lnTo>
                    <a:pt x="1087723" y="0"/>
                  </a:lnTo>
                  <a:lnTo>
                    <a:pt x="1087723" y="1593725"/>
                  </a:lnTo>
                  <a:lnTo>
                    <a:pt x="0" y="1593725"/>
                  </a:lnTo>
                  <a:close/>
                </a:path>
              </a:pathLst>
            </a:custGeom>
            <a:blipFill>
              <a:blip r:embed="rId12"/>
              <a:stretch>
                <a:fillRect t="-4600" b="-4600"/>
              </a:stretch>
            </a:blipFill>
          </p:spPr>
          <p:txBody>
            <a:bodyPr/>
            <a:lstStyle/>
            <a:p>
              <a:endParaRPr lang="tr-TR"/>
            </a:p>
          </p:txBody>
        </p:sp>
      </p:grpSp>
      <p:sp>
        <p:nvSpPr>
          <p:cNvPr id="11" name="TextBox 11"/>
          <p:cNvSpPr txBox="1"/>
          <p:nvPr/>
        </p:nvSpPr>
        <p:spPr>
          <a:xfrm>
            <a:off x="0" y="3153181"/>
            <a:ext cx="11267086" cy="2631662"/>
          </a:xfrm>
          <a:prstGeom prst="rect">
            <a:avLst/>
          </a:prstGeom>
        </p:spPr>
        <p:txBody>
          <a:bodyPr lIns="0" tIns="0" rIns="0" bIns="0" rtlCol="0" anchor="t">
            <a:spAutoFit/>
          </a:bodyPr>
          <a:lstStyle/>
          <a:p>
            <a:pPr algn="ctr">
              <a:lnSpc>
                <a:spcPts val="4261"/>
              </a:lnSpc>
            </a:pPr>
            <a:r>
              <a:rPr lang="en-US" sz="2506">
                <a:solidFill>
                  <a:srgbClr val="000000"/>
                </a:solidFill>
                <a:latin typeface="Opun"/>
                <a:ea typeface="Opun"/>
                <a:cs typeface="Opun"/>
                <a:sym typeface="Opun"/>
              </a:rPr>
              <a:t>Eğitim sürecinde “öğrencilerin başarısızlık riskini zamanında fark edememek”, </a:t>
            </a:r>
          </a:p>
          <a:p>
            <a:pPr algn="ctr">
              <a:lnSpc>
                <a:spcPts val="4261"/>
              </a:lnSpc>
            </a:pPr>
            <a:r>
              <a:rPr lang="en-US" sz="2506">
                <a:solidFill>
                  <a:srgbClr val="000000"/>
                </a:solidFill>
                <a:latin typeface="Opun"/>
                <a:ea typeface="Opun"/>
                <a:cs typeface="Opun"/>
                <a:sym typeface="Opun"/>
              </a:rPr>
              <a:t>Bu durum ; gerekli desteklerin zamanında sağlanamamasına neden olmaktadır.</a:t>
            </a:r>
          </a:p>
          <a:p>
            <a:pPr algn="ctr">
              <a:lnSpc>
                <a:spcPts val="4261"/>
              </a:lnSpc>
            </a:pPr>
            <a:r>
              <a:rPr lang="en-US" sz="2506" i="1">
                <a:solidFill>
                  <a:srgbClr val="000000"/>
                </a:solidFill>
                <a:latin typeface="Opun Italics"/>
                <a:ea typeface="Opun Italics"/>
                <a:cs typeface="Opun Italics"/>
                <a:sym typeface="Opun Italics"/>
              </a:rPr>
              <a:t>(The inability to predict the risk of student failure in advance prevents timely support interventions in the education process.)</a:t>
            </a:r>
          </a:p>
          <a:p>
            <a:pPr algn="ctr">
              <a:lnSpc>
                <a:spcPts val="4261"/>
              </a:lnSpc>
              <a:spcBef>
                <a:spcPct val="0"/>
              </a:spcBef>
            </a:pPr>
            <a:endParaRPr lang="en-US" sz="2506" i="1">
              <a:solidFill>
                <a:srgbClr val="000000"/>
              </a:solidFill>
              <a:latin typeface="Opun Italics"/>
              <a:ea typeface="Opun Italics"/>
              <a:cs typeface="Opun Italics"/>
              <a:sym typeface="Opun Italics"/>
            </a:endParaRPr>
          </a:p>
        </p:txBody>
      </p:sp>
      <p:sp>
        <p:nvSpPr>
          <p:cNvPr id="12" name="TextBox 12"/>
          <p:cNvSpPr txBox="1"/>
          <p:nvPr/>
        </p:nvSpPr>
        <p:spPr>
          <a:xfrm>
            <a:off x="612576" y="6268122"/>
            <a:ext cx="9640591" cy="3165062"/>
          </a:xfrm>
          <a:prstGeom prst="rect">
            <a:avLst/>
          </a:prstGeom>
        </p:spPr>
        <p:txBody>
          <a:bodyPr lIns="0" tIns="0" rIns="0" bIns="0" rtlCol="0" anchor="t">
            <a:spAutoFit/>
          </a:bodyPr>
          <a:lstStyle/>
          <a:p>
            <a:pPr marL="0" lvl="0" indent="0" algn="ctr">
              <a:lnSpc>
                <a:spcPts val="4261"/>
              </a:lnSpc>
              <a:spcBef>
                <a:spcPct val="0"/>
              </a:spcBef>
            </a:pPr>
            <a:r>
              <a:rPr lang="en-US" sz="2506" i="1" u="none" strike="noStrike">
                <a:solidFill>
                  <a:srgbClr val="000000"/>
                </a:solidFill>
                <a:latin typeface="Opun Italics"/>
                <a:ea typeface="Opun Italics"/>
                <a:cs typeface="Opun Italics"/>
                <a:sym typeface="Opun Italics"/>
              </a:rPr>
              <a:t>Bu projemizde çıkış noktamız şu:</a:t>
            </a:r>
          </a:p>
          <a:p>
            <a:pPr marL="0" lvl="0" indent="0" algn="ctr">
              <a:lnSpc>
                <a:spcPts val="4261"/>
              </a:lnSpc>
              <a:spcBef>
                <a:spcPct val="0"/>
              </a:spcBef>
            </a:pPr>
            <a:r>
              <a:rPr lang="en-US" sz="2506" i="1" u="none" strike="noStrike">
                <a:solidFill>
                  <a:srgbClr val="000000"/>
                </a:solidFill>
                <a:latin typeface="Opun Italics"/>
                <a:ea typeface="Opun Italics"/>
                <a:cs typeface="Opun Italics"/>
                <a:sym typeface="Opun Italics"/>
              </a:rPr>
              <a:t>“Eğer öğrencilerin dönem sonu başarısını önceden tahmin edebilirsek, eğitim sürecine erken müdahale edebiliriz.”</a:t>
            </a:r>
          </a:p>
          <a:p>
            <a:pPr marL="0" lvl="0" indent="0" algn="ctr">
              <a:lnSpc>
                <a:spcPts val="4261"/>
              </a:lnSpc>
              <a:spcBef>
                <a:spcPct val="0"/>
              </a:spcBef>
            </a:pPr>
            <a:r>
              <a:rPr lang="en-US" sz="2506" i="1" u="none" strike="noStrike">
                <a:solidFill>
                  <a:srgbClr val="000000"/>
                </a:solidFill>
                <a:latin typeface="Opun Italics"/>
                <a:ea typeface="Opun Italics"/>
                <a:cs typeface="Opun Italics"/>
                <a:sym typeface="Opun Italics"/>
              </a:rPr>
              <a:t>(Our starting point in this project is:</a:t>
            </a:r>
          </a:p>
          <a:p>
            <a:pPr marL="0" lvl="0" indent="0" algn="ctr">
              <a:lnSpc>
                <a:spcPts val="4261"/>
              </a:lnSpc>
              <a:spcBef>
                <a:spcPct val="0"/>
              </a:spcBef>
            </a:pPr>
            <a:r>
              <a:rPr lang="en-US" sz="2506" i="1" u="none" strike="noStrike">
                <a:solidFill>
                  <a:srgbClr val="000000"/>
                </a:solidFill>
                <a:latin typeface="Opun Italics"/>
                <a:ea typeface="Opun Italics"/>
                <a:cs typeface="Opun Italics"/>
                <a:sym typeface="Opun Italics"/>
              </a:rPr>
              <a:t>“If we can predict students’ end-of-term success, we can intervene in the education process early.)</a:t>
            </a: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13238" y="-1314305"/>
            <a:ext cx="3565380" cy="3565380"/>
          </a:xfrm>
          <a:custGeom>
            <a:avLst/>
            <a:gdLst/>
            <a:ahLst/>
            <a:cxnLst/>
            <a:rect l="l" t="t" r="r" b="b"/>
            <a:pathLst>
              <a:path w="3565380" h="3565380">
                <a:moveTo>
                  <a:pt x="0" y="0"/>
                </a:moveTo>
                <a:lnTo>
                  <a:pt x="3565380" y="0"/>
                </a:lnTo>
                <a:lnTo>
                  <a:pt x="3565380" y="3565380"/>
                </a:lnTo>
                <a:lnTo>
                  <a:pt x="0" y="3565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 name="Freeform 3"/>
          <p:cNvSpPr/>
          <p:nvPr/>
        </p:nvSpPr>
        <p:spPr>
          <a:xfrm>
            <a:off x="16204149" y="7912565"/>
            <a:ext cx="2872150" cy="2872150"/>
          </a:xfrm>
          <a:custGeom>
            <a:avLst/>
            <a:gdLst/>
            <a:ahLst/>
            <a:cxnLst/>
            <a:rect l="l" t="t" r="r" b="b"/>
            <a:pathLst>
              <a:path w="2872150" h="2872150">
                <a:moveTo>
                  <a:pt x="0" y="0"/>
                </a:moveTo>
                <a:lnTo>
                  <a:pt x="2872150" y="0"/>
                </a:lnTo>
                <a:lnTo>
                  <a:pt x="2872150" y="2872150"/>
                </a:lnTo>
                <a:lnTo>
                  <a:pt x="0" y="28721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4" name="Freeform 4"/>
          <p:cNvSpPr/>
          <p:nvPr/>
        </p:nvSpPr>
        <p:spPr>
          <a:xfrm>
            <a:off x="17259300" y="8071082"/>
            <a:ext cx="1506687" cy="2374435"/>
          </a:xfrm>
          <a:custGeom>
            <a:avLst/>
            <a:gdLst/>
            <a:ahLst/>
            <a:cxnLst/>
            <a:rect l="l" t="t" r="r" b="b"/>
            <a:pathLst>
              <a:path w="1506687" h="2374435">
                <a:moveTo>
                  <a:pt x="0" y="0"/>
                </a:moveTo>
                <a:lnTo>
                  <a:pt x="1506687" y="0"/>
                </a:lnTo>
                <a:lnTo>
                  <a:pt x="1506687" y="2374436"/>
                </a:lnTo>
                <a:lnTo>
                  <a:pt x="0" y="23744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5" name="Freeform 5"/>
          <p:cNvSpPr/>
          <p:nvPr/>
        </p:nvSpPr>
        <p:spPr>
          <a:xfrm flipV="1">
            <a:off x="14697462" y="9099782"/>
            <a:ext cx="1506687" cy="1150561"/>
          </a:xfrm>
          <a:custGeom>
            <a:avLst/>
            <a:gdLst/>
            <a:ahLst/>
            <a:cxnLst/>
            <a:rect l="l" t="t" r="r" b="b"/>
            <a:pathLst>
              <a:path w="1506687" h="1150561">
                <a:moveTo>
                  <a:pt x="0" y="1150561"/>
                </a:moveTo>
                <a:lnTo>
                  <a:pt x="1506687" y="1150561"/>
                </a:lnTo>
                <a:lnTo>
                  <a:pt x="1506687" y="0"/>
                </a:lnTo>
                <a:lnTo>
                  <a:pt x="0" y="0"/>
                </a:lnTo>
                <a:lnTo>
                  <a:pt x="0" y="1150561"/>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tr-TR"/>
          </a:p>
        </p:txBody>
      </p:sp>
      <p:sp>
        <p:nvSpPr>
          <p:cNvPr id="6" name="Freeform 6"/>
          <p:cNvSpPr/>
          <p:nvPr/>
        </p:nvSpPr>
        <p:spPr>
          <a:xfrm>
            <a:off x="-142486" y="8411911"/>
            <a:ext cx="855724" cy="846389"/>
          </a:xfrm>
          <a:custGeom>
            <a:avLst/>
            <a:gdLst/>
            <a:ahLst/>
            <a:cxnLst/>
            <a:rect l="l" t="t" r="r" b="b"/>
            <a:pathLst>
              <a:path w="855724" h="846389">
                <a:moveTo>
                  <a:pt x="0" y="0"/>
                </a:moveTo>
                <a:lnTo>
                  <a:pt x="855724" y="0"/>
                </a:lnTo>
                <a:lnTo>
                  <a:pt x="855724" y="846389"/>
                </a:lnTo>
                <a:lnTo>
                  <a:pt x="0" y="84638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tr-TR"/>
          </a:p>
        </p:txBody>
      </p:sp>
      <p:sp>
        <p:nvSpPr>
          <p:cNvPr id="7" name="Freeform 7"/>
          <p:cNvSpPr/>
          <p:nvPr/>
        </p:nvSpPr>
        <p:spPr>
          <a:xfrm>
            <a:off x="3325073" y="-566756"/>
            <a:ext cx="1907090" cy="1886286"/>
          </a:xfrm>
          <a:custGeom>
            <a:avLst/>
            <a:gdLst/>
            <a:ahLst/>
            <a:cxnLst/>
            <a:rect l="l" t="t" r="r" b="b"/>
            <a:pathLst>
              <a:path w="1907090" h="1886286">
                <a:moveTo>
                  <a:pt x="0" y="0"/>
                </a:moveTo>
                <a:lnTo>
                  <a:pt x="1907090" y="0"/>
                </a:lnTo>
                <a:lnTo>
                  <a:pt x="1907090" y="1886286"/>
                </a:lnTo>
                <a:lnTo>
                  <a:pt x="0" y="188628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tr-TR"/>
          </a:p>
        </p:txBody>
      </p:sp>
      <p:sp>
        <p:nvSpPr>
          <p:cNvPr id="8" name="Freeform 8"/>
          <p:cNvSpPr/>
          <p:nvPr/>
        </p:nvSpPr>
        <p:spPr>
          <a:xfrm>
            <a:off x="11477316" y="1460875"/>
            <a:ext cx="5611916" cy="7638907"/>
          </a:xfrm>
          <a:custGeom>
            <a:avLst/>
            <a:gdLst/>
            <a:ahLst/>
            <a:cxnLst/>
            <a:rect l="l" t="t" r="r" b="b"/>
            <a:pathLst>
              <a:path w="5611916" h="7638907">
                <a:moveTo>
                  <a:pt x="0" y="0"/>
                </a:moveTo>
                <a:lnTo>
                  <a:pt x="5611916" y="0"/>
                </a:lnTo>
                <a:lnTo>
                  <a:pt x="5611916" y="7638907"/>
                </a:lnTo>
                <a:lnTo>
                  <a:pt x="0" y="7638907"/>
                </a:lnTo>
                <a:lnTo>
                  <a:pt x="0" y="0"/>
                </a:lnTo>
                <a:close/>
              </a:path>
            </a:pathLst>
          </a:custGeom>
          <a:blipFill>
            <a:blip r:embed="rId12"/>
            <a:stretch>
              <a:fillRect l="-18059" r="-18059"/>
            </a:stretch>
          </a:blipFill>
        </p:spPr>
        <p:txBody>
          <a:bodyPr/>
          <a:lstStyle/>
          <a:p>
            <a:endParaRPr lang="tr-TR"/>
          </a:p>
        </p:txBody>
      </p:sp>
      <p:sp>
        <p:nvSpPr>
          <p:cNvPr id="9" name="TextBox 9"/>
          <p:cNvSpPr txBox="1"/>
          <p:nvPr/>
        </p:nvSpPr>
        <p:spPr>
          <a:xfrm>
            <a:off x="1148115" y="2310744"/>
            <a:ext cx="8249158" cy="837459"/>
          </a:xfrm>
          <a:prstGeom prst="rect">
            <a:avLst/>
          </a:prstGeom>
        </p:spPr>
        <p:txBody>
          <a:bodyPr lIns="0" tIns="0" rIns="0" bIns="0" rtlCol="0" anchor="t">
            <a:spAutoFit/>
          </a:bodyPr>
          <a:lstStyle/>
          <a:p>
            <a:pPr marL="0" lvl="0" indent="0" algn="l">
              <a:lnSpc>
                <a:spcPts val="6865"/>
              </a:lnSpc>
              <a:spcBef>
                <a:spcPct val="0"/>
              </a:spcBef>
            </a:pPr>
            <a:r>
              <a:rPr lang="en-US" sz="4904">
                <a:solidFill>
                  <a:srgbClr val="000000"/>
                </a:solidFill>
                <a:latin typeface="Hero Bold"/>
                <a:ea typeface="Hero Bold"/>
                <a:cs typeface="Hero Bold"/>
                <a:sym typeface="Hero Bold"/>
              </a:rPr>
              <a:t>Proje Amacı (Project Goal)</a:t>
            </a:r>
          </a:p>
        </p:txBody>
      </p:sp>
      <p:sp>
        <p:nvSpPr>
          <p:cNvPr id="10" name="TextBox 10"/>
          <p:cNvSpPr txBox="1"/>
          <p:nvPr/>
        </p:nvSpPr>
        <p:spPr>
          <a:xfrm>
            <a:off x="1148115" y="3647925"/>
            <a:ext cx="8886658" cy="5187181"/>
          </a:xfrm>
          <a:prstGeom prst="rect">
            <a:avLst/>
          </a:prstGeom>
        </p:spPr>
        <p:txBody>
          <a:bodyPr lIns="0" tIns="0" rIns="0" bIns="0" rtlCol="0" anchor="t">
            <a:spAutoFit/>
          </a:bodyPr>
          <a:lstStyle/>
          <a:p>
            <a:pPr algn="l">
              <a:lnSpc>
                <a:spcPts val="4114"/>
              </a:lnSpc>
            </a:pPr>
            <a:r>
              <a:rPr lang="en-US" sz="2420">
                <a:solidFill>
                  <a:srgbClr val="000000"/>
                </a:solidFill>
                <a:latin typeface="Opun"/>
                <a:ea typeface="Opun"/>
                <a:cs typeface="Opun"/>
                <a:sym typeface="Opun"/>
              </a:rPr>
              <a:t>Bu projenin amacı, Portekiz'deki öğrencilerin akademik başarılarını etkileyen faktörleri analiz ederek, öğrencinin dönem sonu notunu (G3) makine öğrenmesi modelleriyle tahmin etmektir. Bu sayede eğitim süreçlerine erken müdahale imkânı sağlanabilir ve öğrenci başarısı arttırılabilir."</a:t>
            </a:r>
          </a:p>
          <a:p>
            <a:pPr marL="0" lvl="0" indent="0" algn="l">
              <a:lnSpc>
                <a:spcPts val="4114"/>
              </a:lnSpc>
            </a:pPr>
            <a:r>
              <a:rPr lang="en-US" sz="2420" i="1">
                <a:solidFill>
                  <a:srgbClr val="000000"/>
                </a:solidFill>
                <a:latin typeface="Opun Italics"/>
                <a:ea typeface="Opun Italics"/>
                <a:cs typeface="Opun Italics"/>
                <a:sym typeface="Opun Italics"/>
              </a:rPr>
              <a:t>(The aim of this project is to analyze the factors affecting the academic performance of students in Portugal and to predict their final grade (G3) using machine learning models. This way, early intervention in education processes becomes possible, and student success can be improved.)</a:t>
            </a: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508722" y="-2289649"/>
            <a:ext cx="3565380" cy="3565380"/>
          </a:xfrm>
          <a:custGeom>
            <a:avLst/>
            <a:gdLst/>
            <a:ahLst/>
            <a:cxnLst/>
            <a:rect l="l" t="t" r="r" b="b"/>
            <a:pathLst>
              <a:path w="3565380" h="3565380">
                <a:moveTo>
                  <a:pt x="0" y="0"/>
                </a:moveTo>
                <a:lnTo>
                  <a:pt x="3565379" y="0"/>
                </a:lnTo>
                <a:lnTo>
                  <a:pt x="3565379" y="3565379"/>
                </a:lnTo>
                <a:lnTo>
                  <a:pt x="0" y="35653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 name="Freeform 3"/>
          <p:cNvSpPr/>
          <p:nvPr/>
        </p:nvSpPr>
        <p:spPr>
          <a:xfrm>
            <a:off x="-1008213" y="8238988"/>
            <a:ext cx="2872150" cy="2872150"/>
          </a:xfrm>
          <a:custGeom>
            <a:avLst/>
            <a:gdLst/>
            <a:ahLst/>
            <a:cxnLst/>
            <a:rect l="l" t="t" r="r" b="b"/>
            <a:pathLst>
              <a:path w="2872150" h="2872150">
                <a:moveTo>
                  <a:pt x="0" y="0"/>
                </a:moveTo>
                <a:lnTo>
                  <a:pt x="2872150" y="0"/>
                </a:lnTo>
                <a:lnTo>
                  <a:pt x="2872150" y="2872150"/>
                </a:lnTo>
                <a:lnTo>
                  <a:pt x="0" y="28721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4" name="Freeform 4"/>
          <p:cNvSpPr/>
          <p:nvPr/>
        </p:nvSpPr>
        <p:spPr>
          <a:xfrm>
            <a:off x="-706406" y="8238988"/>
            <a:ext cx="1506687" cy="2374435"/>
          </a:xfrm>
          <a:custGeom>
            <a:avLst/>
            <a:gdLst/>
            <a:ahLst/>
            <a:cxnLst/>
            <a:rect l="l" t="t" r="r" b="b"/>
            <a:pathLst>
              <a:path w="1506687" h="2374435">
                <a:moveTo>
                  <a:pt x="0" y="0"/>
                </a:moveTo>
                <a:lnTo>
                  <a:pt x="1506687" y="0"/>
                </a:lnTo>
                <a:lnTo>
                  <a:pt x="1506687" y="2374435"/>
                </a:lnTo>
                <a:lnTo>
                  <a:pt x="0" y="23744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5" name="Freeform 5"/>
          <p:cNvSpPr/>
          <p:nvPr/>
        </p:nvSpPr>
        <p:spPr>
          <a:xfrm>
            <a:off x="0" y="2599406"/>
            <a:ext cx="855724" cy="846389"/>
          </a:xfrm>
          <a:custGeom>
            <a:avLst/>
            <a:gdLst/>
            <a:ahLst/>
            <a:cxnLst/>
            <a:rect l="l" t="t" r="r" b="b"/>
            <a:pathLst>
              <a:path w="855724" h="846389">
                <a:moveTo>
                  <a:pt x="0" y="0"/>
                </a:moveTo>
                <a:lnTo>
                  <a:pt x="855724" y="0"/>
                </a:lnTo>
                <a:lnTo>
                  <a:pt x="855724" y="846388"/>
                </a:lnTo>
                <a:lnTo>
                  <a:pt x="0" y="8463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tr-TR"/>
          </a:p>
        </p:txBody>
      </p:sp>
      <p:sp>
        <p:nvSpPr>
          <p:cNvPr id="6" name="Freeform 6"/>
          <p:cNvSpPr/>
          <p:nvPr/>
        </p:nvSpPr>
        <p:spPr>
          <a:xfrm>
            <a:off x="15733134" y="-1035141"/>
            <a:ext cx="1907090" cy="1886286"/>
          </a:xfrm>
          <a:custGeom>
            <a:avLst/>
            <a:gdLst/>
            <a:ahLst/>
            <a:cxnLst/>
            <a:rect l="l" t="t" r="r" b="b"/>
            <a:pathLst>
              <a:path w="1907090" h="1886286">
                <a:moveTo>
                  <a:pt x="0" y="0"/>
                </a:moveTo>
                <a:lnTo>
                  <a:pt x="1907090" y="0"/>
                </a:lnTo>
                <a:lnTo>
                  <a:pt x="1907090" y="1886286"/>
                </a:lnTo>
                <a:lnTo>
                  <a:pt x="0" y="188628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tr-TR"/>
          </a:p>
        </p:txBody>
      </p:sp>
      <p:sp>
        <p:nvSpPr>
          <p:cNvPr id="7" name="Freeform 7"/>
          <p:cNvSpPr/>
          <p:nvPr/>
        </p:nvSpPr>
        <p:spPr>
          <a:xfrm>
            <a:off x="8138314" y="8152754"/>
            <a:ext cx="1145801" cy="1145801"/>
          </a:xfrm>
          <a:custGeom>
            <a:avLst/>
            <a:gdLst/>
            <a:ahLst/>
            <a:cxnLst/>
            <a:rect l="l" t="t" r="r" b="b"/>
            <a:pathLst>
              <a:path w="1145801" h="1145801">
                <a:moveTo>
                  <a:pt x="0" y="0"/>
                </a:moveTo>
                <a:lnTo>
                  <a:pt x="1145801" y="0"/>
                </a:lnTo>
                <a:lnTo>
                  <a:pt x="1145801" y="1145801"/>
                </a:lnTo>
                <a:lnTo>
                  <a:pt x="0" y="1145801"/>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lgDash"/>
            <a:miter/>
          </a:ln>
        </p:spPr>
        <p:txBody>
          <a:bodyPr/>
          <a:lstStyle/>
          <a:p>
            <a:endParaRPr lang="tr-TR"/>
          </a:p>
        </p:txBody>
      </p:sp>
      <p:sp>
        <p:nvSpPr>
          <p:cNvPr id="8" name="TextBox 8"/>
          <p:cNvSpPr txBox="1"/>
          <p:nvPr/>
        </p:nvSpPr>
        <p:spPr>
          <a:xfrm>
            <a:off x="1028700" y="438150"/>
            <a:ext cx="14123138" cy="1047749"/>
          </a:xfrm>
          <a:prstGeom prst="rect">
            <a:avLst/>
          </a:prstGeom>
        </p:spPr>
        <p:txBody>
          <a:bodyPr lIns="0" tIns="0" rIns="0" bIns="0" rtlCol="0" anchor="t">
            <a:spAutoFit/>
          </a:bodyPr>
          <a:lstStyle/>
          <a:p>
            <a:pPr marL="0" lvl="0" indent="0" algn="l">
              <a:lnSpc>
                <a:spcPts val="8400"/>
              </a:lnSpc>
              <a:spcBef>
                <a:spcPct val="0"/>
              </a:spcBef>
            </a:pPr>
            <a:r>
              <a:rPr lang="en-US" sz="6000">
                <a:solidFill>
                  <a:srgbClr val="000000"/>
                </a:solidFill>
                <a:latin typeface="Hero Bold"/>
                <a:ea typeface="Hero Bold"/>
                <a:cs typeface="Hero Bold"/>
                <a:sym typeface="Hero Bold"/>
              </a:rPr>
              <a:t> Veri Seti Tanımı (Dataset Definition)</a:t>
            </a:r>
          </a:p>
        </p:txBody>
      </p:sp>
      <p:sp>
        <p:nvSpPr>
          <p:cNvPr id="9" name="TextBox 9"/>
          <p:cNvSpPr txBox="1"/>
          <p:nvPr/>
        </p:nvSpPr>
        <p:spPr>
          <a:xfrm>
            <a:off x="1288201" y="2727325"/>
            <a:ext cx="14360989" cy="476250"/>
          </a:xfrm>
          <a:prstGeom prst="rect">
            <a:avLst/>
          </a:prstGeom>
        </p:spPr>
        <p:txBody>
          <a:bodyPr lIns="0" tIns="0" rIns="0" bIns="0" rtlCol="0" anchor="t">
            <a:spAutoFit/>
          </a:bodyPr>
          <a:lstStyle/>
          <a:p>
            <a:pPr marL="0" lvl="0" indent="0" algn="l">
              <a:lnSpc>
                <a:spcPts val="4079"/>
              </a:lnSpc>
            </a:pPr>
            <a:r>
              <a:rPr lang="en-US" sz="2400" b="1">
                <a:solidFill>
                  <a:srgbClr val="000000"/>
                </a:solidFill>
                <a:latin typeface="Opun Bold"/>
                <a:ea typeface="Opun Bold"/>
                <a:cs typeface="Opun Bold"/>
                <a:sym typeface="Opun Bold"/>
              </a:rPr>
              <a:t>Kaynak (Source) : https://www.kaggle.com/datasets/larsen0966/student-performance-data-set</a:t>
            </a:r>
          </a:p>
        </p:txBody>
      </p:sp>
      <p:sp>
        <p:nvSpPr>
          <p:cNvPr id="10" name="TextBox 10"/>
          <p:cNvSpPr txBox="1"/>
          <p:nvPr/>
        </p:nvSpPr>
        <p:spPr>
          <a:xfrm>
            <a:off x="1287103" y="2013693"/>
            <a:ext cx="12776770" cy="1008907"/>
          </a:xfrm>
          <a:prstGeom prst="rect">
            <a:avLst/>
          </a:prstGeom>
        </p:spPr>
        <p:txBody>
          <a:bodyPr lIns="0" tIns="0" rIns="0" bIns="0" rtlCol="0" anchor="t">
            <a:spAutoFit/>
          </a:bodyPr>
          <a:lstStyle/>
          <a:p>
            <a:pPr algn="l">
              <a:lnSpc>
                <a:spcPts val="4120"/>
              </a:lnSpc>
            </a:pPr>
            <a:r>
              <a:rPr lang="en-US" sz="2424" b="1">
                <a:solidFill>
                  <a:srgbClr val="000000"/>
                </a:solidFill>
                <a:latin typeface="Opun Bold"/>
                <a:ea typeface="Opun Bold"/>
                <a:cs typeface="Opun Bold"/>
                <a:sym typeface="Opun Bold"/>
              </a:rPr>
              <a:t>Veri Seti (Dataset) : Student Performance Data Set</a:t>
            </a:r>
          </a:p>
          <a:p>
            <a:pPr marL="0" lvl="0" indent="0" algn="l">
              <a:lnSpc>
                <a:spcPts val="4120"/>
              </a:lnSpc>
            </a:pPr>
            <a:endParaRPr lang="en-US" sz="2424" b="1">
              <a:solidFill>
                <a:srgbClr val="000000"/>
              </a:solidFill>
              <a:latin typeface="Opun Bold"/>
              <a:ea typeface="Opun Bold"/>
              <a:cs typeface="Opun Bold"/>
              <a:sym typeface="Opun Bold"/>
            </a:endParaRPr>
          </a:p>
        </p:txBody>
      </p:sp>
      <p:sp>
        <p:nvSpPr>
          <p:cNvPr id="11" name="TextBox 11"/>
          <p:cNvSpPr txBox="1"/>
          <p:nvPr/>
        </p:nvSpPr>
        <p:spPr>
          <a:xfrm>
            <a:off x="2202220" y="8151618"/>
            <a:ext cx="4011666" cy="1106682"/>
          </a:xfrm>
          <a:prstGeom prst="rect">
            <a:avLst/>
          </a:prstGeom>
        </p:spPr>
        <p:txBody>
          <a:bodyPr lIns="0" tIns="0" rIns="0" bIns="0" rtlCol="0" anchor="t">
            <a:spAutoFit/>
          </a:bodyPr>
          <a:lstStyle/>
          <a:p>
            <a:pPr marL="576871" lvl="1" indent="-288435" algn="l">
              <a:lnSpc>
                <a:spcPts val="4542"/>
              </a:lnSpc>
              <a:buFont typeface="Arial"/>
              <a:buChar char="•"/>
            </a:pPr>
            <a:r>
              <a:rPr lang="en-US" sz="2671" i="1">
                <a:solidFill>
                  <a:srgbClr val="000000"/>
                </a:solidFill>
                <a:latin typeface="Opun Italics"/>
                <a:ea typeface="Opun Italics"/>
                <a:cs typeface="Opun Italics"/>
                <a:sym typeface="Opun Italics"/>
              </a:rPr>
              <a:t>Veri Seti Boyutu (Shape)</a:t>
            </a:r>
          </a:p>
          <a:p>
            <a:pPr algn="l">
              <a:lnSpc>
                <a:spcPts val="4542"/>
              </a:lnSpc>
            </a:pPr>
            <a:r>
              <a:rPr lang="en-US" sz="2671">
                <a:solidFill>
                  <a:srgbClr val="000000"/>
                </a:solidFill>
                <a:latin typeface="Opun"/>
                <a:ea typeface="Opun"/>
                <a:cs typeface="Opun"/>
                <a:sym typeface="Opun"/>
              </a:rPr>
              <a:t>                     (649, 33)</a:t>
            </a:r>
          </a:p>
        </p:txBody>
      </p:sp>
      <p:sp>
        <p:nvSpPr>
          <p:cNvPr id="12" name="TextBox 12"/>
          <p:cNvSpPr txBox="1"/>
          <p:nvPr/>
        </p:nvSpPr>
        <p:spPr>
          <a:xfrm>
            <a:off x="611157" y="4339266"/>
            <a:ext cx="17345917" cy="3487932"/>
          </a:xfrm>
          <a:prstGeom prst="rect">
            <a:avLst/>
          </a:prstGeom>
        </p:spPr>
        <p:txBody>
          <a:bodyPr lIns="0" tIns="0" rIns="0" bIns="0" rtlCol="0" anchor="t">
            <a:spAutoFit/>
          </a:bodyPr>
          <a:lstStyle/>
          <a:p>
            <a:pPr algn="l">
              <a:lnSpc>
                <a:spcPts val="4032"/>
              </a:lnSpc>
            </a:pPr>
            <a:r>
              <a:rPr lang="en-US" sz="2371">
                <a:solidFill>
                  <a:srgbClr val="000000"/>
                </a:solidFill>
                <a:latin typeface="Opun"/>
                <a:ea typeface="Opun"/>
                <a:cs typeface="Opun"/>
                <a:sym typeface="Opun"/>
              </a:rPr>
              <a:t>Kullandığımız veri seti, Portekiz'deki iki okuldan alınmış ortaöğretim düzeyindeki öğrencilere aittir.</a:t>
            </a:r>
          </a:p>
          <a:p>
            <a:pPr algn="l">
              <a:lnSpc>
                <a:spcPts val="4032"/>
              </a:lnSpc>
            </a:pPr>
            <a:r>
              <a:rPr lang="en-US" sz="2371">
                <a:solidFill>
                  <a:srgbClr val="000000"/>
                </a:solidFill>
                <a:latin typeface="Opun"/>
                <a:ea typeface="Opun"/>
                <a:cs typeface="Opun"/>
                <a:sym typeface="Opun"/>
              </a:rPr>
              <a:t> Veri seti, öğrenci notları, demografik bilgiler, sosyal ve okul ile ilgili özellikler içeriyor.  Bilgiler okul raporları ve anketler kullanılarak toplanmıştır.</a:t>
            </a:r>
          </a:p>
          <a:p>
            <a:pPr algn="l">
              <a:lnSpc>
                <a:spcPts val="4032"/>
              </a:lnSpc>
            </a:pPr>
            <a:endParaRPr lang="en-US" sz="2371">
              <a:solidFill>
                <a:srgbClr val="000000"/>
              </a:solidFill>
              <a:latin typeface="Opun"/>
              <a:ea typeface="Opun"/>
              <a:cs typeface="Opun"/>
              <a:sym typeface="Opun"/>
            </a:endParaRPr>
          </a:p>
          <a:p>
            <a:pPr marL="0" lvl="0" indent="0" algn="l">
              <a:lnSpc>
                <a:spcPts val="4032"/>
              </a:lnSpc>
            </a:pPr>
            <a:r>
              <a:rPr lang="en-US" sz="2371">
                <a:solidFill>
                  <a:srgbClr val="000000"/>
                </a:solidFill>
                <a:latin typeface="Opun"/>
                <a:ea typeface="Opun"/>
                <a:cs typeface="Opun"/>
                <a:sym typeface="Opun"/>
              </a:rPr>
              <a:t>(</a:t>
            </a:r>
            <a:r>
              <a:rPr lang="en-US" sz="2371" i="1">
                <a:solidFill>
                  <a:srgbClr val="000000"/>
                </a:solidFill>
                <a:latin typeface="Opun Italics"/>
                <a:ea typeface="Opun Italics"/>
                <a:cs typeface="Opun Italics"/>
                <a:sym typeface="Opun Italics"/>
              </a:rPr>
              <a:t>This data approach student achievement in secondary education of two Portuguese schools. The data attributes include student grades, demographic, social and school related features) and it was collected by using school reports and questionnaires.)</a:t>
            </a:r>
          </a:p>
          <a:p>
            <a:pPr marL="0" lvl="0" indent="0" algn="l">
              <a:lnSpc>
                <a:spcPts val="4032"/>
              </a:lnSpc>
            </a:pPr>
            <a:endParaRPr lang="en-US" sz="2371" i="1">
              <a:solidFill>
                <a:srgbClr val="000000"/>
              </a:solidFill>
              <a:latin typeface="Opun Italics"/>
              <a:ea typeface="Opun Italics"/>
              <a:cs typeface="Opun Italics"/>
              <a:sym typeface="Opun Italics"/>
            </a:endParaRPr>
          </a:p>
        </p:txBody>
      </p:sp>
      <p:sp>
        <p:nvSpPr>
          <p:cNvPr id="13" name="TextBox 13"/>
          <p:cNvSpPr txBox="1"/>
          <p:nvPr/>
        </p:nvSpPr>
        <p:spPr>
          <a:xfrm>
            <a:off x="11478187" y="8019404"/>
            <a:ext cx="5595914" cy="1678182"/>
          </a:xfrm>
          <a:prstGeom prst="rect">
            <a:avLst/>
          </a:prstGeom>
        </p:spPr>
        <p:txBody>
          <a:bodyPr lIns="0" tIns="0" rIns="0" bIns="0" rtlCol="0" anchor="t">
            <a:spAutoFit/>
          </a:bodyPr>
          <a:lstStyle/>
          <a:p>
            <a:pPr marL="576871" lvl="1" indent="-288435" algn="l">
              <a:lnSpc>
                <a:spcPts val="4542"/>
              </a:lnSpc>
              <a:buFont typeface="Arial"/>
              <a:buChar char="•"/>
            </a:pPr>
            <a:r>
              <a:rPr lang="en-US" sz="2671">
                <a:solidFill>
                  <a:srgbClr val="000000"/>
                </a:solidFill>
                <a:latin typeface="Opun"/>
                <a:ea typeface="Opun"/>
                <a:cs typeface="Opun"/>
                <a:sym typeface="Opun"/>
              </a:rPr>
              <a:t>Hedef değişken (Target Variable) : </a:t>
            </a:r>
          </a:p>
          <a:p>
            <a:pPr algn="l">
              <a:lnSpc>
                <a:spcPts val="4542"/>
              </a:lnSpc>
            </a:pPr>
            <a:r>
              <a:rPr lang="en-US" sz="2671">
                <a:solidFill>
                  <a:srgbClr val="000000"/>
                </a:solidFill>
                <a:latin typeface="Opun"/>
                <a:ea typeface="Opun"/>
                <a:cs typeface="Opun"/>
                <a:sym typeface="Opun"/>
              </a:rPr>
              <a:t>                                     “G3” </a:t>
            </a:r>
          </a:p>
          <a:p>
            <a:pPr algn="l">
              <a:lnSpc>
                <a:spcPts val="4542"/>
              </a:lnSpc>
            </a:pPr>
            <a:endParaRPr lang="en-US" sz="2671">
              <a:solidFill>
                <a:srgbClr val="000000"/>
              </a:solidFill>
              <a:latin typeface="Opun"/>
              <a:ea typeface="Opun"/>
              <a:cs typeface="Opun"/>
              <a:sym typeface="Opun"/>
            </a:endParaRP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532456" y="-1583135"/>
            <a:ext cx="3565380" cy="3565380"/>
          </a:xfrm>
          <a:custGeom>
            <a:avLst/>
            <a:gdLst/>
            <a:ahLst/>
            <a:cxnLst/>
            <a:rect l="l" t="t" r="r" b="b"/>
            <a:pathLst>
              <a:path w="3565380" h="3565380">
                <a:moveTo>
                  <a:pt x="0" y="0"/>
                </a:moveTo>
                <a:lnTo>
                  <a:pt x="3565379" y="0"/>
                </a:lnTo>
                <a:lnTo>
                  <a:pt x="3565379" y="3565380"/>
                </a:lnTo>
                <a:lnTo>
                  <a:pt x="0" y="3565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 name="Freeform 3"/>
          <p:cNvSpPr/>
          <p:nvPr/>
        </p:nvSpPr>
        <p:spPr>
          <a:xfrm>
            <a:off x="15678466" y="8055530"/>
            <a:ext cx="2872150" cy="2872150"/>
          </a:xfrm>
          <a:custGeom>
            <a:avLst/>
            <a:gdLst/>
            <a:ahLst/>
            <a:cxnLst/>
            <a:rect l="l" t="t" r="r" b="b"/>
            <a:pathLst>
              <a:path w="2872150" h="2872150">
                <a:moveTo>
                  <a:pt x="0" y="0"/>
                </a:moveTo>
                <a:lnTo>
                  <a:pt x="2872150" y="0"/>
                </a:lnTo>
                <a:lnTo>
                  <a:pt x="2872150" y="2872150"/>
                </a:lnTo>
                <a:lnTo>
                  <a:pt x="0" y="28721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4" name="Freeform 4"/>
          <p:cNvSpPr/>
          <p:nvPr/>
        </p:nvSpPr>
        <p:spPr>
          <a:xfrm rot="-5400000">
            <a:off x="16951508" y="7195878"/>
            <a:ext cx="1506687" cy="2374435"/>
          </a:xfrm>
          <a:custGeom>
            <a:avLst/>
            <a:gdLst/>
            <a:ahLst/>
            <a:cxnLst/>
            <a:rect l="l" t="t" r="r" b="b"/>
            <a:pathLst>
              <a:path w="1506687" h="2374435">
                <a:moveTo>
                  <a:pt x="0" y="0"/>
                </a:moveTo>
                <a:lnTo>
                  <a:pt x="1506687" y="0"/>
                </a:lnTo>
                <a:lnTo>
                  <a:pt x="1506687" y="2374435"/>
                </a:lnTo>
                <a:lnTo>
                  <a:pt x="0" y="23744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5" name="Freeform 5"/>
          <p:cNvSpPr/>
          <p:nvPr/>
        </p:nvSpPr>
        <p:spPr>
          <a:xfrm flipV="1">
            <a:off x="-753344" y="9258300"/>
            <a:ext cx="1506687" cy="1150561"/>
          </a:xfrm>
          <a:custGeom>
            <a:avLst/>
            <a:gdLst/>
            <a:ahLst/>
            <a:cxnLst/>
            <a:rect l="l" t="t" r="r" b="b"/>
            <a:pathLst>
              <a:path w="1506687" h="1150561">
                <a:moveTo>
                  <a:pt x="0" y="1150561"/>
                </a:moveTo>
                <a:lnTo>
                  <a:pt x="1506688" y="1150561"/>
                </a:lnTo>
                <a:lnTo>
                  <a:pt x="1506688" y="0"/>
                </a:lnTo>
                <a:lnTo>
                  <a:pt x="0" y="0"/>
                </a:lnTo>
                <a:lnTo>
                  <a:pt x="0" y="1150561"/>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tr-TR"/>
          </a:p>
        </p:txBody>
      </p:sp>
      <p:sp>
        <p:nvSpPr>
          <p:cNvPr id="6" name="Freeform 6"/>
          <p:cNvSpPr/>
          <p:nvPr/>
        </p:nvSpPr>
        <p:spPr>
          <a:xfrm>
            <a:off x="16686679" y="605506"/>
            <a:ext cx="855724" cy="846389"/>
          </a:xfrm>
          <a:custGeom>
            <a:avLst/>
            <a:gdLst/>
            <a:ahLst/>
            <a:cxnLst/>
            <a:rect l="l" t="t" r="r" b="b"/>
            <a:pathLst>
              <a:path w="855724" h="846389">
                <a:moveTo>
                  <a:pt x="0" y="0"/>
                </a:moveTo>
                <a:lnTo>
                  <a:pt x="855724" y="0"/>
                </a:lnTo>
                <a:lnTo>
                  <a:pt x="855724" y="846388"/>
                </a:lnTo>
                <a:lnTo>
                  <a:pt x="0" y="84638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tr-TR"/>
          </a:p>
        </p:txBody>
      </p:sp>
      <p:sp>
        <p:nvSpPr>
          <p:cNvPr id="7" name="Freeform 7"/>
          <p:cNvSpPr/>
          <p:nvPr/>
        </p:nvSpPr>
        <p:spPr>
          <a:xfrm rot="-5400000">
            <a:off x="-867988" y="461940"/>
            <a:ext cx="1907090" cy="1886286"/>
          </a:xfrm>
          <a:custGeom>
            <a:avLst/>
            <a:gdLst/>
            <a:ahLst/>
            <a:cxnLst/>
            <a:rect l="l" t="t" r="r" b="b"/>
            <a:pathLst>
              <a:path w="1907090" h="1886286">
                <a:moveTo>
                  <a:pt x="0" y="0"/>
                </a:moveTo>
                <a:lnTo>
                  <a:pt x="1907090" y="0"/>
                </a:lnTo>
                <a:lnTo>
                  <a:pt x="1907090" y="1886286"/>
                </a:lnTo>
                <a:lnTo>
                  <a:pt x="0" y="188628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tr-TR"/>
          </a:p>
        </p:txBody>
      </p:sp>
      <p:sp>
        <p:nvSpPr>
          <p:cNvPr id="8" name="TextBox 8"/>
          <p:cNvSpPr txBox="1"/>
          <p:nvPr/>
        </p:nvSpPr>
        <p:spPr>
          <a:xfrm>
            <a:off x="250234" y="3449955"/>
            <a:ext cx="4911202" cy="5808345"/>
          </a:xfrm>
          <a:prstGeom prst="rect">
            <a:avLst/>
          </a:prstGeom>
        </p:spPr>
        <p:txBody>
          <a:bodyPr lIns="0" tIns="0" rIns="0" bIns="0" rtlCol="0" anchor="t">
            <a:spAutoFit/>
          </a:bodyPr>
          <a:lstStyle/>
          <a:p>
            <a:pPr algn="ctr">
              <a:lnSpc>
                <a:spcPts val="3749"/>
              </a:lnSpc>
              <a:spcBef>
                <a:spcPct val="0"/>
              </a:spcBef>
            </a:pPr>
            <a:r>
              <a:rPr lang="en-US" sz="2499" b="1">
                <a:solidFill>
                  <a:srgbClr val="000000"/>
                </a:solidFill>
                <a:latin typeface="Opun Bold"/>
                <a:ea typeface="Opun Bold"/>
                <a:cs typeface="Opun Bold"/>
                <a:sym typeface="Opun Bold"/>
              </a:rPr>
              <a:t>school         object</a:t>
            </a:r>
          </a:p>
          <a:p>
            <a:pPr algn="ctr">
              <a:lnSpc>
                <a:spcPts val="3749"/>
              </a:lnSpc>
              <a:spcBef>
                <a:spcPct val="0"/>
              </a:spcBef>
            </a:pPr>
            <a:r>
              <a:rPr lang="en-US" sz="2499" b="1">
                <a:solidFill>
                  <a:srgbClr val="000000"/>
                </a:solidFill>
                <a:latin typeface="Opun Bold"/>
                <a:ea typeface="Opun Bold"/>
                <a:cs typeface="Opun Bold"/>
                <a:sym typeface="Opun Bold"/>
              </a:rPr>
              <a:t>sex              object</a:t>
            </a:r>
          </a:p>
          <a:p>
            <a:pPr algn="ctr">
              <a:lnSpc>
                <a:spcPts val="3749"/>
              </a:lnSpc>
              <a:spcBef>
                <a:spcPct val="0"/>
              </a:spcBef>
            </a:pPr>
            <a:r>
              <a:rPr lang="en-US" sz="2499" b="1">
                <a:solidFill>
                  <a:srgbClr val="000000"/>
                </a:solidFill>
                <a:latin typeface="Opun Bold"/>
                <a:ea typeface="Opun Bold"/>
                <a:cs typeface="Opun Bold"/>
                <a:sym typeface="Opun Bold"/>
              </a:rPr>
              <a:t>age             int64</a:t>
            </a:r>
          </a:p>
          <a:p>
            <a:pPr algn="ctr">
              <a:lnSpc>
                <a:spcPts val="3749"/>
              </a:lnSpc>
              <a:spcBef>
                <a:spcPct val="0"/>
              </a:spcBef>
            </a:pPr>
            <a:r>
              <a:rPr lang="en-US" sz="2499" b="1">
                <a:solidFill>
                  <a:srgbClr val="000000"/>
                </a:solidFill>
                <a:latin typeface="Opun Bold"/>
                <a:ea typeface="Opun Bold"/>
                <a:cs typeface="Opun Bold"/>
                <a:sym typeface="Opun Bold"/>
              </a:rPr>
              <a:t>address        object</a:t>
            </a:r>
          </a:p>
          <a:p>
            <a:pPr algn="ctr">
              <a:lnSpc>
                <a:spcPts val="3749"/>
              </a:lnSpc>
              <a:spcBef>
                <a:spcPct val="0"/>
              </a:spcBef>
            </a:pPr>
            <a:r>
              <a:rPr lang="en-US" sz="2499" b="1">
                <a:solidFill>
                  <a:srgbClr val="000000"/>
                </a:solidFill>
                <a:latin typeface="Opun Bold"/>
                <a:ea typeface="Opun Bold"/>
                <a:cs typeface="Opun Bold"/>
                <a:sym typeface="Opun Bold"/>
              </a:rPr>
              <a:t>famsize        object</a:t>
            </a:r>
          </a:p>
          <a:p>
            <a:pPr algn="ctr">
              <a:lnSpc>
                <a:spcPts val="3749"/>
              </a:lnSpc>
              <a:spcBef>
                <a:spcPct val="0"/>
              </a:spcBef>
            </a:pPr>
            <a:r>
              <a:rPr lang="en-US" sz="2499" b="1">
                <a:solidFill>
                  <a:srgbClr val="000000"/>
                </a:solidFill>
                <a:latin typeface="Opun Bold"/>
                <a:ea typeface="Opun Bold"/>
                <a:cs typeface="Opun Bold"/>
                <a:sym typeface="Opun Bold"/>
              </a:rPr>
              <a:t>Pstatus        object</a:t>
            </a:r>
          </a:p>
          <a:p>
            <a:pPr algn="ctr">
              <a:lnSpc>
                <a:spcPts val="3749"/>
              </a:lnSpc>
              <a:spcBef>
                <a:spcPct val="0"/>
              </a:spcBef>
            </a:pPr>
            <a:r>
              <a:rPr lang="en-US" sz="2499" b="1">
                <a:solidFill>
                  <a:srgbClr val="000000"/>
                </a:solidFill>
                <a:latin typeface="Opun Bold"/>
                <a:ea typeface="Opun Bold"/>
                <a:cs typeface="Opun Bold"/>
                <a:sym typeface="Opun Bold"/>
              </a:rPr>
              <a:t>Medu            int64</a:t>
            </a:r>
          </a:p>
          <a:p>
            <a:pPr algn="ctr">
              <a:lnSpc>
                <a:spcPts val="3749"/>
              </a:lnSpc>
              <a:spcBef>
                <a:spcPct val="0"/>
              </a:spcBef>
            </a:pPr>
            <a:r>
              <a:rPr lang="en-US" sz="2499" b="1">
                <a:solidFill>
                  <a:srgbClr val="000000"/>
                </a:solidFill>
                <a:latin typeface="Opun Bold"/>
                <a:ea typeface="Opun Bold"/>
                <a:cs typeface="Opun Bold"/>
                <a:sym typeface="Opun Bold"/>
              </a:rPr>
              <a:t>Fedu            int64</a:t>
            </a:r>
          </a:p>
          <a:p>
            <a:pPr algn="ctr">
              <a:lnSpc>
                <a:spcPts val="3749"/>
              </a:lnSpc>
              <a:spcBef>
                <a:spcPct val="0"/>
              </a:spcBef>
            </a:pPr>
            <a:r>
              <a:rPr lang="en-US" sz="2499" b="1">
                <a:solidFill>
                  <a:srgbClr val="000000"/>
                </a:solidFill>
                <a:latin typeface="Opun Bold"/>
                <a:ea typeface="Opun Bold"/>
                <a:cs typeface="Opun Bold"/>
                <a:sym typeface="Opun Bold"/>
              </a:rPr>
              <a:t>Mjob            object</a:t>
            </a:r>
          </a:p>
          <a:p>
            <a:pPr algn="ctr">
              <a:lnSpc>
                <a:spcPts val="3749"/>
              </a:lnSpc>
              <a:spcBef>
                <a:spcPct val="0"/>
              </a:spcBef>
            </a:pPr>
            <a:r>
              <a:rPr lang="en-US" sz="2499" b="1">
                <a:solidFill>
                  <a:srgbClr val="000000"/>
                </a:solidFill>
                <a:latin typeface="Opun Bold"/>
                <a:ea typeface="Opun Bold"/>
                <a:cs typeface="Opun Bold"/>
                <a:sym typeface="Opun Bold"/>
              </a:rPr>
              <a:t>Fjob              object</a:t>
            </a:r>
          </a:p>
          <a:p>
            <a:pPr algn="ctr">
              <a:lnSpc>
                <a:spcPts val="3749"/>
              </a:lnSpc>
              <a:spcBef>
                <a:spcPct val="0"/>
              </a:spcBef>
            </a:pPr>
            <a:r>
              <a:rPr lang="en-US" sz="2499" b="1">
                <a:solidFill>
                  <a:srgbClr val="000000"/>
                </a:solidFill>
                <a:latin typeface="Opun Bold"/>
                <a:ea typeface="Opun Bold"/>
                <a:cs typeface="Opun Bold"/>
                <a:sym typeface="Opun Bold"/>
              </a:rPr>
              <a:t>reason        object</a:t>
            </a:r>
          </a:p>
          <a:p>
            <a:pPr algn="ctr">
              <a:lnSpc>
                <a:spcPts val="3749"/>
              </a:lnSpc>
              <a:spcBef>
                <a:spcPct val="0"/>
              </a:spcBef>
            </a:pPr>
            <a:r>
              <a:rPr lang="en-US" sz="2499" b="1">
                <a:solidFill>
                  <a:srgbClr val="000000"/>
                </a:solidFill>
                <a:latin typeface="Opun Bold"/>
                <a:ea typeface="Opun Bold"/>
                <a:cs typeface="Opun Bold"/>
                <a:sym typeface="Opun Bold"/>
              </a:rPr>
              <a:t>guardian     object</a:t>
            </a:r>
          </a:p>
          <a:p>
            <a:pPr algn="ctr">
              <a:lnSpc>
                <a:spcPts val="1650"/>
              </a:lnSpc>
              <a:spcBef>
                <a:spcPct val="0"/>
              </a:spcBef>
            </a:pPr>
            <a:endParaRPr lang="en-US" sz="2499" b="1">
              <a:solidFill>
                <a:srgbClr val="000000"/>
              </a:solidFill>
              <a:latin typeface="Opun Bold"/>
              <a:ea typeface="Opun Bold"/>
              <a:cs typeface="Opun Bold"/>
              <a:sym typeface="Opun Bold"/>
            </a:endParaRPr>
          </a:p>
        </p:txBody>
      </p:sp>
      <p:sp>
        <p:nvSpPr>
          <p:cNvPr id="9" name="TextBox 9"/>
          <p:cNvSpPr txBox="1"/>
          <p:nvPr/>
        </p:nvSpPr>
        <p:spPr>
          <a:xfrm>
            <a:off x="12172501" y="3113300"/>
            <a:ext cx="5090429" cy="5902443"/>
          </a:xfrm>
          <a:prstGeom prst="rect">
            <a:avLst/>
          </a:prstGeom>
        </p:spPr>
        <p:txBody>
          <a:bodyPr lIns="0" tIns="0" rIns="0" bIns="0" rtlCol="0" anchor="t">
            <a:spAutoFit/>
          </a:bodyPr>
          <a:lstStyle/>
          <a:p>
            <a:pPr algn="ctr">
              <a:lnSpc>
                <a:spcPts val="3473"/>
              </a:lnSpc>
            </a:pPr>
            <a:endParaRPr/>
          </a:p>
          <a:p>
            <a:pPr algn="ctr">
              <a:lnSpc>
                <a:spcPts val="3473"/>
              </a:lnSpc>
            </a:pPr>
            <a:r>
              <a:rPr lang="en-US" sz="2315" b="1">
                <a:solidFill>
                  <a:srgbClr val="000000"/>
                </a:solidFill>
                <a:latin typeface="Opun Bold"/>
                <a:ea typeface="Opun Bold"/>
                <a:cs typeface="Opun Bold"/>
                <a:sym typeface="Opun Bold"/>
              </a:rPr>
              <a:t>traveltime         int64</a:t>
            </a:r>
          </a:p>
          <a:p>
            <a:pPr algn="ctr">
              <a:lnSpc>
                <a:spcPts val="3473"/>
              </a:lnSpc>
            </a:pPr>
            <a:r>
              <a:rPr lang="en-US" sz="2315" b="1">
                <a:solidFill>
                  <a:srgbClr val="000000"/>
                </a:solidFill>
                <a:latin typeface="Opun Bold"/>
                <a:ea typeface="Opun Bold"/>
                <a:cs typeface="Opun Bold"/>
                <a:sym typeface="Opun Bold"/>
              </a:rPr>
              <a:t>studytime         int64</a:t>
            </a:r>
          </a:p>
          <a:p>
            <a:pPr algn="ctr">
              <a:lnSpc>
                <a:spcPts val="3473"/>
              </a:lnSpc>
            </a:pPr>
            <a:r>
              <a:rPr lang="en-US" sz="2315" b="1">
                <a:solidFill>
                  <a:srgbClr val="000000"/>
                </a:solidFill>
                <a:latin typeface="Opun Bold"/>
                <a:ea typeface="Opun Bold"/>
                <a:cs typeface="Opun Bold"/>
                <a:sym typeface="Opun Bold"/>
              </a:rPr>
              <a:t>failures              int64</a:t>
            </a:r>
          </a:p>
          <a:p>
            <a:pPr algn="ctr">
              <a:lnSpc>
                <a:spcPts val="3473"/>
              </a:lnSpc>
            </a:pPr>
            <a:r>
              <a:rPr lang="en-US" sz="2315" b="1">
                <a:solidFill>
                  <a:srgbClr val="000000"/>
                </a:solidFill>
                <a:latin typeface="Opun Bold"/>
                <a:ea typeface="Opun Bold"/>
                <a:cs typeface="Opun Bold"/>
                <a:sym typeface="Opun Bold"/>
              </a:rPr>
              <a:t>schoolsup          object</a:t>
            </a:r>
          </a:p>
          <a:p>
            <a:pPr algn="ctr">
              <a:lnSpc>
                <a:spcPts val="3473"/>
              </a:lnSpc>
            </a:pPr>
            <a:r>
              <a:rPr lang="en-US" sz="2315" b="1">
                <a:solidFill>
                  <a:srgbClr val="000000"/>
                </a:solidFill>
                <a:latin typeface="Opun Bold"/>
                <a:ea typeface="Opun Bold"/>
                <a:cs typeface="Opun Bold"/>
                <a:sym typeface="Opun Bold"/>
              </a:rPr>
              <a:t>famsup               object</a:t>
            </a:r>
          </a:p>
          <a:p>
            <a:pPr algn="ctr">
              <a:lnSpc>
                <a:spcPts val="3473"/>
              </a:lnSpc>
            </a:pPr>
            <a:r>
              <a:rPr lang="en-US" sz="2315" b="1">
                <a:solidFill>
                  <a:srgbClr val="000000"/>
                </a:solidFill>
                <a:latin typeface="Opun Bold"/>
                <a:ea typeface="Opun Bold"/>
                <a:cs typeface="Opun Bold"/>
                <a:sym typeface="Opun Bold"/>
              </a:rPr>
              <a:t>paid                    object</a:t>
            </a:r>
          </a:p>
          <a:p>
            <a:pPr algn="ctr">
              <a:lnSpc>
                <a:spcPts val="3473"/>
              </a:lnSpc>
            </a:pPr>
            <a:r>
              <a:rPr lang="en-US" sz="2315" b="1">
                <a:solidFill>
                  <a:srgbClr val="000000"/>
                </a:solidFill>
                <a:latin typeface="Opun Bold"/>
                <a:ea typeface="Opun Bold"/>
                <a:cs typeface="Opun Bold"/>
                <a:sym typeface="Opun Bold"/>
              </a:rPr>
              <a:t>activities         object</a:t>
            </a:r>
          </a:p>
          <a:p>
            <a:pPr algn="ctr">
              <a:lnSpc>
                <a:spcPts val="3473"/>
              </a:lnSpc>
            </a:pPr>
            <a:r>
              <a:rPr lang="en-US" sz="2315" b="1">
                <a:solidFill>
                  <a:srgbClr val="000000"/>
                </a:solidFill>
                <a:latin typeface="Opun Bold"/>
                <a:ea typeface="Opun Bold"/>
                <a:cs typeface="Opun Bold"/>
                <a:sym typeface="Opun Bold"/>
              </a:rPr>
              <a:t>nursery            object</a:t>
            </a:r>
          </a:p>
          <a:p>
            <a:pPr algn="ctr">
              <a:lnSpc>
                <a:spcPts val="3473"/>
              </a:lnSpc>
            </a:pPr>
            <a:r>
              <a:rPr lang="en-US" sz="2315" b="1">
                <a:solidFill>
                  <a:srgbClr val="000000"/>
                </a:solidFill>
                <a:latin typeface="Opun Bold"/>
                <a:ea typeface="Opun Bold"/>
                <a:cs typeface="Opun Bold"/>
                <a:sym typeface="Opun Bold"/>
              </a:rPr>
              <a:t>higher              object</a:t>
            </a:r>
          </a:p>
          <a:p>
            <a:pPr algn="ctr">
              <a:lnSpc>
                <a:spcPts val="3473"/>
              </a:lnSpc>
            </a:pPr>
            <a:r>
              <a:rPr lang="en-US" sz="2315" b="1">
                <a:solidFill>
                  <a:srgbClr val="000000"/>
                </a:solidFill>
                <a:latin typeface="Opun Bold"/>
                <a:ea typeface="Opun Bold"/>
                <a:cs typeface="Opun Bold"/>
                <a:sym typeface="Opun Bold"/>
              </a:rPr>
              <a:t>internet           object</a:t>
            </a:r>
          </a:p>
          <a:p>
            <a:pPr algn="ctr">
              <a:lnSpc>
                <a:spcPts val="3473"/>
              </a:lnSpc>
            </a:pPr>
            <a:r>
              <a:rPr lang="en-US" sz="2315" b="1">
                <a:solidFill>
                  <a:srgbClr val="000000"/>
                </a:solidFill>
                <a:latin typeface="Opun Bold"/>
                <a:ea typeface="Opun Bold"/>
                <a:cs typeface="Opun Bold"/>
                <a:sym typeface="Opun Bold"/>
              </a:rPr>
              <a:t>romantic         object</a:t>
            </a:r>
          </a:p>
          <a:p>
            <a:pPr algn="ctr">
              <a:lnSpc>
                <a:spcPts val="3473"/>
              </a:lnSpc>
              <a:spcBef>
                <a:spcPct val="0"/>
              </a:spcBef>
            </a:pPr>
            <a:endParaRPr lang="en-US" sz="2315" b="1">
              <a:solidFill>
                <a:srgbClr val="000000"/>
              </a:solidFill>
              <a:latin typeface="Opun Bold"/>
              <a:ea typeface="Opun Bold"/>
              <a:cs typeface="Opun Bold"/>
              <a:sym typeface="Opun Bold"/>
            </a:endParaRPr>
          </a:p>
          <a:p>
            <a:pPr algn="ctr">
              <a:lnSpc>
                <a:spcPts val="1931"/>
              </a:lnSpc>
              <a:spcBef>
                <a:spcPct val="0"/>
              </a:spcBef>
            </a:pPr>
            <a:endParaRPr lang="en-US" sz="2315" b="1">
              <a:solidFill>
                <a:srgbClr val="000000"/>
              </a:solidFill>
              <a:latin typeface="Opun Bold"/>
              <a:ea typeface="Opun Bold"/>
              <a:cs typeface="Opun Bold"/>
              <a:sym typeface="Opun Bold"/>
            </a:endParaRPr>
          </a:p>
        </p:txBody>
      </p:sp>
      <p:sp>
        <p:nvSpPr>
          <p:cNvPr id="10" name="TextBox 10"/>
          <p:cNvSpPr txBox="1"/>
          <p:nvPr/>
        </p:nvSpPr>
        <p:spPr>
          <a:xfrm>
            <a:off x="6089945" y="6586154"/>
            <a:ext cx="5844432" cy="2238018"/>
          </a:xfrm>
          <a:prstGeom prst="rect">
            <a:avLst/>
          </a:prstGeom>
        </p:spPr>
        <p:txBody>
          <a:bodyPr lIns="0" tIns="0" rIns="0" bIns="0" rtlCol="0" anchor="t">
            <a:spAutoFit/>
          </a:bodyPr>
          <a:lstStyle/>
          <a:p>
            <a:pPr algn="ctr">
              <a:lnSpc>
                <a:spcPts val="3618"/>
              </a:lnSpc>
              <a:spcBef>
                <a:spcPct val="0"/>
              </a:spcBef>
            </a:pPr>
            <a:endParaRPr/>
          </a:p>
          <a:p>
            <a:pPr algn="ctr">
              <a:lnSpc>
                <a:spcPts val="3618"/>
              </a:lnSpc>
              <a:spcBef>
                <a:spcPct val="0"/>
              </a:spcBef>
            </a:pPr>
            <a:endParaRPr/>
          </a:p>
          <a:p>
            <a:pPr algn="ctr">
              <a:lnSpc>
                <a:spcPts val="3618"/>
              </a:lnSpc>
              <a:spcBef>
                <a:spcPct val="0"/>
              </a:spcBef>
            </a:pPr>
            <a:r>
              <a:rPr lang="en-US" sz="2412" b="1">
                <a:solidFill>
                  <a:srgbClr val="000000"/>
                </a:solidFill>
                <a:latin typeface="Opun Bold"/>
                <a:ea typeface="Opun Bold"/>
                <a:cs typeface="Opun Bold"/>
                <a:sym typeface="Opun Bold"/>
              </a:rPr>
              <a:t>G1       int64</a:t>
            </a:r>
          </a:p>
          <a:p>
            <a:pPr algn="ctr">
              <a:lnSpc>
                <a:spcPts val="3618"/>
              </a:lnSpc>
              <a:spcBef>
                <a:spcPct val="0"/>
              </a:spcBef>
            </a:pPr>
            <a:r>
              <a:rPr lang="en-US" sz="2412" b="1">
                <a:solidFill>
                  <a:srgbClr val="000000"/>
                </a:solidFill>
                <a:latin typeface="Opun Bold"/>
                <a:ea typeface="Opun Bold"/>
                <a:cs typeface="Opun Bold"/>
                <a:sym typeface="Opun Bold"/>
              </a:rPr>
              <a:t>G2       int64</a:t>
            </a:r>
          </a:p>
          <a:p>
            <a:pPr algn="ctr">
              <a:lnSpc>
                <a:spcPts val="3618"/>
              </a:lnSpc>
              <a:spcBef>
                <a:spcPct val="0"/>
              </a:spcBef>
            </a:pPr>
            <a:r>
              <a:rPr lang="en-US" sz="2412" b="1">
                <a:solidFill>
                  <a:srgbClr val="000000"/>
                </a:solidFill>
                <a:latin typeface="Opun Bold"/>
                <a:ea typeface="Opun Bold"/>
                <a:cs typeface="Opun Bold"/>
                <a:sym typeface="Opun Bold"/>
              </a:rPr>
              <a:t>G3      int64</a:t>
            </a:r>
          </a:p>
        </p:txBody>
      </p:sp>
      <p:sp>
        <p:nvSpPr>
          <p:cNvPr id="11" name="TextBox 11"/>
          <p:cNvSpPr txBox="1"/>
          <p:nvPr/>
        </p:nvSpPr>
        <p:spPr>
          <a:xfrm>
            <a:off x="6179680" y="1906045"/>
            <a:ext cx="5844432" cy="4299108"/>
          </a:xfrm>
          <a:prstGeom prst="rect">
            <a:avLst/>
          </a:prstGeom>
        </p:spPr>
        <p:txBody>
          <a:bodyPr lIns="0" tIns="0" rIns="0" bIns="0" rtlCol="0" anchor="t">
            <a:spAutoFit/>
          </a:bodyPr>
          <a:lstStyle/>
          <a:p>
            <a:pPr algn="ctr">
              <a:lnSpc>
                <a:spcPts val="3618"/>
              </a:lnSpc>
              <a:spcBef>
                <a:spcPct val="0"/>
              </a:spcBef>
            </a:pPr>
            <a:endParaRPr/>
          </a:p>
          <a:p>
            <a:pPr algn="ctr">
              <a:lnSpc>
                <a:spcPts val="3899"/>
              </a:lnSpc>
              <a:spcBef>
                <a:spcPct val="0"/>
              </a:spcBef>
            </a:pPr>
            <a:r>
              <a:rPr lang="en-US" sz="2599" b="1">
                <a:solidFill>
                  <a:srgbClr val="000000"/>
                </a:solidFill>
                <a:latin typeface="Opun Bold"/>
                <a:ea typeface="Opun Bold"/>
                <a:cs typeface="Opun Bold"/>
                <a:sym typeface="Opun Bold"/>
              </a:rPr>
              <a:t>famrel         int64</a:t>
            </a:r>
          </a:p>
          <a:p>
            <a:pPr algn="ctr">
              <a:lnSpc>
                <a:spcPts val="3899"/>
              </a:lnSpc>
              <a:spcBef>
                <a:spcPct val="0"/>
              </a:spcBef>
            </a:pPr>
            <a:r>
              <a:rPr lang="en-US" sz="2599" b="1">
                <a:solidFill>
                  <a:srgbClr val="000000"/>
                </a:solidFill>
                <a:latin typeface="Opun Bold"/>
                <a:ea typeface="Opun Bold"/>
                <a:cs typeface="Opun Bold"/>
                <a:sym typeface="Opun Bold"/>
              </a:rPr>
              <a:t>freetime      int64</a:t>
            </a:r>
          </a:p>
          <a:p>
            <a:pPr algn="ctr">
              <a:lnSpc>
                <a:spcPts val="3899"/>
              </a:lnSpc>
              <a:spcBef>
                <a:spcPct val="0"/>
              </a:spcBef>
            </a:pPr>
            <a:r>
              <a:rPr lang="en-US" sz="2599" b="1">
                <a:solidFill>
                  <a:srgbClr val="000000"/>
                </a:solidFill>
                <a:latin typeface="Opun Bold"/>
                <a:ea typeface="Opun Bold"/>
                <a:cs typeface="Opun Bold"/>
                <a:sym typeface="Opun Bold"/>
              </a:rPr>
              <a:t>goout            int64</a:t>
            </a:r>
          </a:p>
          <a:p>
            <a:pPr algn="ctr">
              <a:lnSpc>
                <a:spcPts val="3899"/>
              </a:lnSpc>
              <a:spcBef>
                <a:spcPct val="0"/>
              </a:spcBef>
            </a:pPr>
            <a:r>
              <a:rPr lang="en-US" sz="2599" b="1">
                <a:solidFill>
                  <a:srgbClr val="000000"/>
                </a:solidFill>
                <a:latin typeface="Opun Bold"/>
                <a:ea typeface="Opun Bold"/>
                <a:cs typeface="Opun Bold"/>
                <a:sym typeface="Opun Bold"/>
              </a:rPr>
              <a:t>Dalc               int64</a:t>
            </a:r>
          </a:p>
          <a:p>
            <a:pPr algn="ctr">
              <a:lnSpc>
                <a:spcPts val="3899"/>
              </a:lnSpc>
              <a:spcBef>
                <a:spcPct val="0"/>
              </a:spcBef>
            </a:pPr>
            <a:r>
              <a:rPr lang="en-US" sz="2599" b="1">
                <a:solidFill>
                  <a:srgbClr val="000000"/>
                </a:solidFill>
                <a:latin typeface="Opun Bold"/>
                <a:ea typeface="Opun Bold"/>
                <a:cs typeface="Opun Bold"/>
                <a:sym typeface="Opun Bold"/>
              </a:rPr>
              <a:t>Walc              int64</a:t>
            </a:r>
          </a:p>
          <a:p>
            <a:pPr algn="ctr">
              <a:lnSpc>
                <a:spcPts val="3899"/>
              </a:lnSpc>
              <a:spcBef>
                <a:spcPct val="0"/>
              </a:spcBef>
            </a:pPr>
            <a:r>
              <a:rPr lang="en-US" sz="2599" b="1">
                <a:solidFill>
                  <a:srgbClr val="000000"/>
                </a:solidFill>
                <a:latin typeface="Opun Bold"/>
                <a:ea typeface="Opun Bold"/>
                <a:cs typeface="Opun Bold"/>
                <a:sym typeface="Opun Bold"/>
              </a:rPr>
              <a:t>health           int64</a:t>
            </a:r>
          </a:p>
          <a:p>
            <a:pPr algn="ctr">
              <a:lnSpc>
                <a:spcPts val="3899"/>
              </a:lnSpc>
              <a:spcBef>
                <a:spcPct val="0"/>
              </a:spcBef>
            </a:pPr>
            <a:r>
              <a:rPr lang="en-US" sz="2599" b="1">
                <a:solidFill>
                  <a:srgbClr val="000000"/>
                </a:solidFill>
                <a:latin typeface="Opun Bold"/>
                <a:ea typeface="Opun Bold"/>
                <a:cs typeface="Opun Bold"/>
                <a:sym typeface="Opun Bold"/>
              </a:rPr>
              <a:t>absences     int64</a:t>
            </a:r>
          </a:p>
          <a:p>
            <a:pPr algn="ctr">
              <a:lnSpc>
                <a:spcPts val="3618"/>
              </a:lnSpc>
              <a:spcBef>
                <a:spcPct val="0"/>
              </a:spcBef>
            </a:pPr>
            <a:endParaRPr lang="en-US" sz="2599" b="1">
              <a:solidFill>
                <a:srgbClr val="000000"/>
              </a:solidFill>
              <a:latin typeface="Opun Bold"/>
              <a:ea typeface="Opun Bold"/>
              <a:cs typeface="Opun Bold"/>
              <a:sym typeface="Opun Bold"/>
            </a:endParaRPr>
          </a:p>
        </p:txBody>
      </p:sp>
      <p:sp>
        <p:nvSpPr>
          <p:cNvPr id="12" name="TextBox 12"/>
          <p:cNvSpPr txBox="1"/>
          <p:nvPr/>
        </p:nvSpPr>
        <p:spPr>
          <a:xfrm>
            <a:off x="85557" y="2512672"/>
            <a:ext cx="5765588" cy="1310931"/>
          </a:xfrm>
          <a:prstGeom prst="rect">
            <a:avLst/>
          </a:prstGeom>
        </p:spPr>
        <p:txBody>
          <a:bodyPr lIns="0" tIns="0" rIns="0" bIns="0" rtlCol="0" anchor="t">
            <a:spAutoFit/>
          </a:bodyPr>
          <a:lstStyle/>
          <a:p>
            <a:pPr algn="ctr">
              <a:lnSpc>
                <a:spcPts val="3663"/>
              </a:lnSpc>
            </a:pPr>
            <a:r>
              <a:rPr lang="en-US" sz="2442">
                <a:solidFill>
                  <a:srgbClr val="000000"/>
                </a:solidFill>
                <a:latin typeface="Opun"/>
                <a:ea typeface="Opun"/>
                <a:cs typeface="Opun"/>
                <a:sym typeface="Opun"/>
              </a:rPr>
              <a:t>📍 </a:t>
            </a:r>
            <a:r>
              <a:rPr lang="en-US" sz="2442" i="1">
                <a:solidFill>
                  <a:srgbClr val="000000"/>
                </a:solidFill>
                <a:latin typeface="Opun Italics"/>
                <a:ea typeface="Opun Italics"/>
                <a:cs typeface="Opun Italics"/>
                <a:sym typeface="Opun Italics"/>
              </a:rPr>
              <a:t>Okul Bilgileri (School Information)</a:t>
            </a:r>
          </a:p>
          <a:p>
            <a:pPr algn="ctr">
              <a:lnSpc>
                <a:spcPts val="3663"/>
              </a:lnSpc>
            </a:pPr>
            <a:r>
              <a:rPr lang="en-US" sz="2442" i="1">
                <a:solidFill>
                  <a:srgbClr val="000000"/>
                </a:solidFill>
                <a:latin typeface="Opun Italics"/>
                <a:ea typeface="Opun Italics"/>
                <a:cs typeface="Opun Italics"/>
                <a:sym typeface="Opun Italics"/>
              </a:rPr>
              <a:t>👨‍👩‍👧‍👦 Ebeveyn Bilgileri (Parents Information)</a:t>
            </a:r>
          </a:p>
          <a:p>
            <a:pPr algn="ctr">
              <a:lnSpc>
                <a:spcPts val="3363"/>
              </a:lnSpc>
              <a:spcBef>
                <a:spcPct val="0"/>
              </a:spcBef>
            </a:pPr>
            <a:endParaRPr lang="en-US" sz="2442" i="1">
              <a:solidFill>
                <a:srgbClr val="000000"/>
              </a:solidFill>
              <a:latin typeface="Opun Italics"/>
              <a:ea typeface="Opun Italics"/>
              <a:cs typeface="Opun Italics"/>
              <a:sym typeface="Opun Italics"/>
            </a:endParaRPr>
          </a:p>
        </p:txBody>
      </p:sp>
      <p:sp>
        <p:nvSpPr>
          <p:cNvPr id="13" name="TextBox 13"/>
          <p:cNvSpPr txBox="1"/>
          <p:nvPr/>
        </p:nvSpPr>
        <p:spPr>
          <a:xfrm>
            <a:off x="11776816" y="2291953"/>
            <a:ext cx="5765588" cy="888021"/>
          </a:xfrm>
          <a:prstGeom prst="rect">
            <a:avLst/>
          </a:prstGeom>
        </p:spPr>
        <p:txBody>
          <a:bodyPr lIns="0" tIns="0" rIns="0" bIns="0" rtlCol="0" anchor="t">
            <a:spAutoFit/>
          </a:bodyPr>
          <a:lstStyle/>
          <a:p>
            <a:pPr algn="ctr">
              <a:lnSpc>
                <a:spcPts val="3663"/>
              </a:lnSpc>
            </a:pPr>
            <a:r>
              <a:rPr lang="en-US" sz="2442">
                <a:solidFill>
                  <a:srgbClr val="000000"/>
                </a:solidFill>
                <a:latin typeface="Opun"/>
                <a:ea typeface="Opun"/>
                <a:cs typeface="Opun"/>
                <a:sym typeface="Opun"/>
              </a:rPr>
              <a:t>🏠 Ev ve Destek Durumu</a:t>
            </a:r>
          </a:p>
          <a:p>
            <a:pPr algn="ctr">
              <a:lnSpc>
                <a:spcPts val="3663"/>
              </a:lnSpc>
            </a:pPr>
            <a:r>
              <a:rPr lang="en-US" sz="2442">
                <a:solidFill>
                  <a:srgbClr val="000000"/>
                </a:solidFill>
                <a:latin typeface="Opun"/>
                <a:ea typeface="Opun"/>
                <a:cs typeface="Opun"/>
                <a:sym typeface="Opun"/>
              </a:rPr>
              <a:t>( Home and Support Status)</a:t>
            </a:r>
          </a:p>
        </p:txBody>
      </p:sp>
      <p:sp>
        <p:nvSpPr>
          <p:cNvPr id="14" name="TextBox 14"/>
          <p:cNvSpPr txBox="1"/>
          <p:nvPr/>
        </p:nvSpPr>
        <p:spPr>
          <a:xfrm>
            <a:off x="6258524" y="1008836"/>
            <a:ext cx="5765588" cy="888021"/>
          </a:xfrm>
          <a:prstGeom prst="rect">
            <a:avLst/>
          </a:prstGeom>
        </p:spPr>
        <p:txBody>
          <a:bodyPr lIns="0" tIns="0" rIns="0" bIns="0" rtlCol="0" anchor="t">
            <a:spAutoFit/>
          </a:bodyPr>
          <a:lstStyle/>
          <a:p>
            <a:pPr algn="ctr">
              <a:lnSpc>
                <a:spcPts val="3663"/>
              </a:lnSpc>
              <a:spcBef>
                <a:spcPct val="0"/>
              </a:spcBef>
            </a:pPr>
            <a:r>
              <a:rPr lang="en-US" sz="2442">
                <a:solidFill>
                  <a:srgbClr val="000000"/>
                </a:solidFill>
                <a:latin typeface="Opun"/>
                <a:ea typeface="Opun"/>
                <a:cs typeface="Opun"/>
                <a:sym typeface="Opun"/>
              </a:rPr>
              <a:t>🧠 Psikolojik ve Sosyal Ölçütler(Psychological and Social Criteria)</a:t>
            </a:r>
          </a:p>
        </p:txBody>
      </p:sp>
      <p:sp>
        <p:nvSpPr>
          <p:cNvPr id="15" name="TextBox 15"/>
          <p:cNvSpPr txBox="1"/>
          <p:nvPr/>
        </p:nvSpPr>
        <p:spPr>
          <a:xfrm>
            <a:off x="6089945" y="6654165"/>
            <a:ext cx="5765588" cy="430821"/>
          </a:xfrm>
          <a:prstGeom prst="rect">
            <a:avLst/>
          </a:prstGeom>
        </p:spPr>
        <p:txBody>
          <a:bodyPr lIns="0" tIns="0" rIns="0" bIns="0" rtlCol="0" anchor="t">
            <a:spAutoFit/>
          </a:bodyPr>
          <a:lstStyle/>
          <a:p>
            <a:pPr algn="ctr">
              <a:lnSpc>
                <a:spcPts val="3663"/>
              </a:lnSpc>
              <a:spcBef>
                <a:spcPct val="0"/>
              </a:spcBef>
            </a:pPr>
            <a:r>
              <a:rPr lang="en-US" sz="2442">
                <a:solidFill>
                  <a:srgbClr val="000000"/>
                </a:solidFill>
                <a:latin typeface="Opun"/>
                <a:ea typeface="Opun"/>
                <a:cs typeface="Opun"/>
                <a:sym typeface="Opun"/>
              </a:rPr>
              <a:t>📝 Notlar (Notes)</a:t>
            </a: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15914270" y="9258300"/>
            <a:ext cx="1506687" cy="1150561"/>
          </a:xfrm>
          <a:custGeom>
            <a:avLst/>
            <a:gdLst/>
            <a:ahLst/>
            <a:cxnLst/>
            <a:rect l="l" t="t" r="r" b="b"/>
            <a:pathLst>
              <a:path w="1506687" h="1150561">
                <a:moveTo>
                  <a:pt x="0" y="1150561"/>
                </a:moveTo>
                <a:lnTo>
                  <a:pt x="1506687" y="1150561"/>
                </a:lnTo>
                <a:lnTo>
                  <a:pt x="1506687" y="0"/>
                </a:lnTo>
                <a:lnTo>
                  <a:pt x="0" y="0"/>
                </a:lnTo>
                <a:lnTo>
                  <a:pt x="0" y="1150561"/>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 name="Freeform 3"/>
          <p:cNvSpPr/>
          <p:nvPr/>
        </p:nvSpPr>
        <p:spPr>
          <a:xfrm>
            <a:off x="13486466" y="3241977"/>
            <a:ext cx="4694291" cy="2766787"/>
          </a:xfrm>
          <a:custGeom>
            <a:avLst/>
            <a:gdLst/>
            <a:ahLst/>
            <a:cxnLst/>
            <a:rect l="l" t="t" r="r" b="b"/>
            <a:pathLst>
              <a:path w="4694291" h="2766787">
                <a:moveTo>
                  <a:pt x="0" y="0"/>
                </a:moveTo>
                <a:lnTo>
                  <a:pt x="4694291" y="0"/>
                </a:lnTo>
                <a:lnTo>
                  <a:pt x="4694291" y="2766786"/>
                </a:lnTo>
                <a:lnTo>
                  <a:pt x="0" y="2766786"/>
                </a:lnTo>
                <a:lnTo>
                  <a:pt x="0" y="0"/>
                </a:lnTo>
                <a:close/>
              </a:path>
            </a:pathLst>
          </a:custGeom>
          <a:blipFill>
            <a:blip r:embed="rId4"/>
            <a:stretch>
              <a:fillRect/>
            </a:stretch>
          </a:blipFill>
        </p:spPr>
        <p:txBody>
          <a:bodyPr/>
          <a:lstStyle/>
          <a:p>
            <a:endParaRPr lang="tr-TR"/>
          </a:p>
        </p:txBody>
      </p:sp>
      <p:sp>
        <p:nvSpPr>
          <p:cNvPr id="4" name="Freeform 4"/>
          <p:cNvSpPr/>
          <p:nvPr/>
        </p:nvSpPr>
        <p:spPr>
          <a:xfrm>
            <a:off x="13615111" y="385141"/>
            <a:ext cx="4275004" cy="2768640"/>
          </a:xfrm>
          <a:custGeom>
            <a:avLst/>
            <a:gdLst/>
            <a:ahLst/>
            <a:cxnLst/>
            <a:rect l="l" t="t" r="r" b="b"/>
            <a:pathLst>
              <a:path w="4275004" h="2768640">
                <a:moveTo>
                  <a:pt x="0" y="0"/>
                </a:moveTo>
                <a:lnTo>
                  <a:pt x="4275004" y="0"/>
                </a:lnTo>
                <a:lnTo>
                  <a:pt x="4275004" y="2768640"/>
                </a:lnTo>
                <a:lnTo>
                  <a:pt x="0" y="2768640"/>
                </a:lnTo>
                <a:lnTo>
                  <a:pt x="0" y="0"/>
                </a:lnTo>
                <a:close/>
              </a:path>
            </a:pathLst>
          </a:custGeom>
          <a:blipFill>
            <a:blip r:embed="rId5"/>
            <a:stretch>
              <a:fillRect/>
            </a:stretch>
          </a:blipFill>
        </p:spPr>
        <p:txBody>
          <a:bodyPr/>
          <a:lstStyle/>
          <a:p>
            <a:endParaRPr lang="tr-TR"/>
          </a:p>
        </p:txBody>
      </p:sp>
      <p:sp>
        <p:nvSpPr>
          <p:cNvPr id="5" name="Freeform 5"/>
          <p:cNvSpPr/>
          <p:nvPr/>
        </p:nvSpPr>
        <p:spPr>
          <a:xfrm>
            <a:off x="13857426" y="6256413"/>
            <a:ext cx="4113687" cy="2737962"/>
          </a:xfrm>
          <a:custGeom>
            <a:avLst/>
            <a:gdLst/>
            <a:ahLst/>
            <a:cxnLst/>
            <a:rect l="l" t="t" r="r" b="b"/>
            <a:pathLst>
              <a:path w="4113687" h="2737962">
                <a:moveTo>
                  <a:pt x="0" y="0"/>
                </a:moveTo>
                <a:lnTo>
                  <a:pt x="4113688" y="0"/>
                </a:lnTo>
                <a:lnTo>
                  <a:pt x="4113688" y="2737963"/>
                </a:lnTo>
                <a:lnTo>
                  <a:pt x="0" y="2737963"/>
                </a:lnTo>
                <a:lnTo>
                  <a:pt x="0" y="0"/>
                </a:lnTo>
                <a:close/>
              </a:path>
            </a:pathLst>
          </a:custGeom>
          <a:blipFill>
            <a:blip r:embed="rId6"/>
            <a:stretch>
              <a:fillRect/>
            </a:stretch>
          </a:blipFill>
        </p:spPr>
        <p:txBody>
          <a:bodyPr/>
          <a:lstStyle/>
          <a:p>
            <a:endParaRPr lang="tr-TR"/>
          </a:p>
        </p:txBody>
      </p:sp>
      <p:sp>
        <p:nvSpPr>
          <p:cNvPr id="6" name="Freeform 6"/>
          <p:cNvSpPr/>
          <p:nvPr/>
        </p:nvSpPr>
        <p:spPr>
          <a:xfrm>
            <a:off x="178063" y="3771008"/>
            <a:ext cx="3752459" cy="2416360"/>
          </a:xfrm>
          <a:custGeom>
            <a:avLst/>
            <a:gdLst/>
            <a:ahLst/>
            <a:cxnLst/>
            <a:rect l="l" t="t" r="r" b="b"/>
            <a:pathLst>
              <a:path w="3752459" h="2416360">
                <a:moveTo>
                  <a:pt x="0" y="0"/>
                </a:moveTo>
                <a:lnTo>
                  <a:pt x="3752459" y="0"/>
                </a:lnTo>
                <a:lnTo>
                  <a:pt x="3752459" y="2416360"/>
                </a:lnTo>
                <a:lnTo>
                  <a:pt x="0" y="2416360"/>
                </a:lnTo>
                <a:lnTo>
                  <a:pt x="0" y="0"/>
                </a:lnTo>
                <a:close/>
              </a:path>
            </a:pathLst>
          </a:custGeom>
          <a:blipFill>
            <a:blip r:embed="rId7"/>
            <a:stretch>
              <a:fillRect r="-1569"/>
            </a:stretch>
          </a:blipFill>
        </p:spPr>
        <p:txBody>
          <a:bodyPr/>
          <a:lstStyle/>
          <a:p>
            <a:endParaRPr lang="tr-TR"/>
          </a:p>
        </p:txBody>
      </p:sp>
      <p:sp>
        <p:nvSpPr>
          <p:cNvPr id="7" name="Freeform 7"/>
          <p:cNvSpPr/>
          <p:nvPr/>
        </p:nvSpPr>
        <p:spPr>
          <a:xfrm>
            <a:off x="89126" y="6379650"/>
            <a:ext cx="3933903" cy="2564506"/>
          </a:xfrm>
          <a:custGeom>
            <a:avLst/>
            <a:gdLst/>
            <a:ahLst/>
            <a:cxnLst/>
            <a:rect l="l" t="t" r="r" b="b"/>
            <a:pathLst>
              <a:path w="3933903" h="2564506">
                <a:moveTo>
                  <a:pt x="0" y="0"/>
                </a:moveTo>
                <a:lnTo>
                  <a:pt x="3933902" y="0"/>
                </a:lnTo>
                <a:lnTo>
                  <a:pt x="3933902" y="2564506"/>
                </a:lnTo>
                <a:lnTo>
                  <a:pt x="0" y="2564506"/>
                </a:lnTo>
                <a:lnTo>
                  <a:pt x="0" y="0"/>
                </a:lnTo>
                <a:close/>
              </a:path>
            </a:pathLst>
          </a:custGeom>
          <a:blipFill>
            <a:blip r:embed="rId8"/>
            <a:stretch>
              <a:fillRect/>
            </a:stretch>
          </a:blipFill>
        </p:spPr>
        <p:txBody>
          <a:bodyPr/>
          <a:lstStyle/>
          <a:p>
            <a:endParaRPr lang="tr-TR"/>
          </a:p>
        </p:txBody>
      </p:sp>
      <p:sp>
        <p:nvSpPr>
          <p:cNvPr id="8" name="Freeform 8"/>
          <p:cNvSpPr/>
          <p:nvPr/>
        </p:nvSpPr>
        <p:spPr>
          <a:xfrm>
            <a:off x="57942" y="976619"/>
            <a:ext cx="3937471" cy="2554896"/>
          </a:xfrm>
          <a:custGeom>
            <a:avLst/>
            <a:gdLst/>
            <a:ahLst/>
            <a:cxnLst/>
            <a:rect l="l" t="t" r="r" b="b"/>
            <a:pathLst>
              <a:path w="3937471" h="2554896">
                <a:moveTo>
                  <a:pt x="0" y="0"/>
                </a:moveTo>
                <a:lnTo>
                  <a:pt x="3937471" y="0"/>
                </a:lnTo>
                <a:lnTo>
                  <a:pt x="3937471" y="2554896"/>
                </a:lnTo>
                <a:lnTo>
                  <a:pt x="0" y="2554896"/>
                </a:lnTo>
                <a:lnTo>
                  <a:pt x="0" y="0"/>
                </a:lnTo>
                <a:close/>
              </a:path>
            </a:pathLst>
          </a:custGeom>
          <a:blipFill>
            <a:blip r:embed="rId9"/>
            <a:stretch>
              <a:fillRect/>
            </a:stretch>
          </a:blipFill>
        </p:spPr>
        <p:txBody>
          <a:bodyPr/>
          <a:lstStyle/>
          <a:p>
            <a:endParaRPr lang="tr-TR"/>
          </a:p>
        </p:txBody>
      </p:sp>
      <p:sp>
        <p:nvSpPr>
          <p:cNvPr id="9" name="TextBox 9"/>
          <p:cNvSpPr txBox="1"/>
          <p:nvPr/>
        </p:nvSpPr>
        <p:spPr>
          <a:xfrm>
            <a:off x="4415705" y="489916"/>
            <a:ext cx="8369202" cy="788036"/>
          </a:xfrm>
          <a:prstGeom prst="rect">
            <a:avLst/>
          </a:prstGeom>
        </p:spPr>
        <p:txBody>
          <a:bodyPr lIns="0" tIns="0" rIns="0" bIns="0" rtlCol="0" anchor="t">
            <a:spAutoFit/>
          </a:bodyPr>
          <a:lstStyle/>
          <a:p>
            <a:pPr marL="0" lvl="0" indent="0" algn="l">
              <a:lnSpc>
                <a:spcPts val="5900"/>
              </a:lnSpc>
            </a:pPr>
            <a:r>
              <a:rPr lang="en-US" sz="5900">
                <a:solidFill>
                  <a:srgbClr val="000000"/>
                </a:solidFill>
                <a:latin typeface="Opun"/>
                <a:ea typeface="Opun"/>
                <a:cs typeface="Opun"/>
                <a:sym typeface="Opun"/>
              </a:rPr>
              <a:t>Veri Analizi (Data Analysis)</a:t>
            </a:r>
          </a:p>
        </p:txBody>
      </p:sp>
      <p:sp>
        <p:nvSpPr>
          <p:cNvPr id="10" name="Freeform 10"/>
          <p:cNvSpPr/>
          <p:nvPr/>
        </p:nvSpPr>
        <p:spPr>
          <a:xfrm rot="-5400000">
            <a:off x="-519552" y="9136439"/>
            <a:ext cx="1548252" cy="1548252"/>
          </a:xfrm>
          <a:custGeom>
            <a:avLst/>
            <a:gdLst/>
            <a:ahLst/>
            <a:cxnLst/>
            <a:rect l="l" t="t" r="r" b="b"/>
            <a:pathLst>
              <a:path w="1548252" h="1548252">
                <a:moveTo>
                  <a:pt x="0" y="0"/>
                </a:moveTo>
                <a:lnTo>
                  <a:pt x="1548252" y="0"/>
                </a:lnTo>
                <a:lnTo>
                  <a:pt x="1548252" y="1548252"/>
                </a:lnTo>
                <a:lnTo>
                  <a:pt x="0" y="154825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tr-TR"/>
          </a:p>
        </p:txBody>
      </p:sp>
      <p:sp>
        <p:nvSpPr>
          <p:cNvPr id="11" name="Freeform 11"/>
          <p:cNvSpPr/>
          <p:nvPr/>
        </p:nvSpPr>
        <p:spPr>
          <a:xfrm flipV="1">
            <a:off x="519990" y="9136439"/>
            <a:ext cx="1506687" cy="1150561"/>
          </a:xfrm>
          <a:custGeom>
            <a:avLst/>
            <a:gdLst/>
            <a:ahLst/>
            <a:cxnLst/>
            <a:rect l="l" t="t" r="r" b="b"/>
            <a:pathLst>
              <a:path w="1506687" h="1150561">
                <a:moveTo>
                  <a:pt x="0" y="1150561"/>
                </a:moveTo>
                <a:lnTo>
                  <a:pt x="1506687" y="1150561"/>
                </a:lnTo>
                <a:lnTo>
                  <a:pt x="1506687" y="0"/>
                </a:lnTo>
                <a:lnTo>
                  <a:pt x="0" y="0"/>
                </a:lnTo>
                <a:lnTo>
                  <a:pt x="0" y="1150561"/>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12" name="Freeform 12"/>
          <p:cNvSpPr/>
          <p:nvPr/>
        </p:nvSpPr>
        <p:spPr>
          <a:xfrm rot="-5400000">
            <a:off x="16994495" y="9242026"/>
            <a:ext cx="1953238" cy="1953238"/>
          </a:xfrm>
          <a:custGeom>
            <a:avLst/>
            <a:gdLst/>
            <a:ahLst/>
            <a:cxnLst/>
            <a:rect l="l" t="t" r="r" b="b"/>
            <a:pathLst>
              <a:path w="1953238" h="1953238">
                <a:moveTo>
                  <a:pt x="0" y="0"/>
                </a:moveTo>
                <a:lnTo>
                  <a:pt x="1953238" y="0"/>
                </a:lnTo>
                <a:lnTo>
                  <a:pt x="1953238" y="1953238"/>
                </a:lnTo>
                <a:lnTo>
                  <a:pt x="0" y="195323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tr-TR"/>
          </a:p>
        </p:txBody>
      </p:sp>
      <p:sp>
        <p:nvSpPr>
          <p:cNvPr id="13" name="TextBox 13"/>
          <p:cNvSpPr txBox="1"/>
          <p:nvPr/>
        </p:nvSpPr>
        <p:spPr>
          <a:xfrm>
            <a:off x="4567443" y="2070551"/>
            <a:ext cx="2729278" cy="424183"/>
          </a:xfrm>
          <a:prstGeom prst="rect">
            <a:avLst/>
          </a:prstGeom>
        </p:spPr>
        <p:txBody>
          <a:bodyPr lIns="0" tIns="0" rIns="0" bIns="0" rtlCol="0" anchor="t">
            <a:spAutoFit/>
          </a:bodyPr>
          <a:lstStyle/>
          <a:p>
            <a:pPr marL="0" lvl="0" indent="0" algn="l">
              <a:lnSpc>
                <a:spcPts val="3200"/>
              </a:lnSpc>
            </a:pPr>
            <a:r>
              <a:rPr lang="en-US" sz="3200">
                <a:solidFill>
                  <a:srgbClr val="000000"/>
                </a:solidFill>
                <a:latin typeface="Opun"/>
                <a:ea typeface="Opun"/>
                <a:cs typeface="Opun"/>
                <a:sym typeface="Opun"/>
              </a:rPr>
              <a:t>1.Veri Ön İşleme</a:t>
            </a:r>
          </a:p>
        </p:txBody>
      </p:sp>
      <p:sp>
        <p:nvSpPr>
          <p:cNvPr id="14" name="TextBox 14"/>
          <p:cNvSpPr txBox="1"/>
          <p:nvPr/>
        </p:nvSpPr>
        <p:spPr>
          <a:xfrm>
            <a:off x="4567443" y="2937185"/>
            <a:ext cx="9153114" cy="6547990"/>
          </a:xfrm>
          <a:prstGeom prst="rect">
            <a:avLst/>
          </a:prstGeom>
        </p:spPr>
        <p:txBody>
          <a:bodyPr lIns="0" tIns="0" rIns="0" bIns="0" rtlCol="0" anchor="t">
            <a:spAutoFit/>
          </a:bodyPr>
          <a:lstStyle/>
          <a:p>
            <a:pPr algn="l">
              <a:lnSpc>
                <a:spcPts val="2719"/>
              </a:lnSpc>
            </a:pPr>
            <a:r>
              <a:rPr lang="en-US" sz="2719">
                <a:solidFill>
                  <a:srgbClr val="000000"/>
                </a:solidFill>
                <a:latin typeface="Opun"/>
                <a:ea typeface="Opun"/>
                <a:cs typeface="Opun"/>
                <a:sym typeface="Opun"/>
              </a:rPr>
              <a:t>✅ Veri setinin yapısını tanıma ve kontrol etme </a:t>
            </a:r>
          </a:p>
          <a:p>
            <a:pPr marL="0" lvl="0" indent="0" algn="l">
              <a:lnSpc>
                <a:spcPts val="2719"/>
              </a:lnSpc>
            </a:pPr>
            <a:endParaRPr lang="en-US" sz="2719">
              <a:solidFill>
                <a:srgbClr val="000000"/>
              </a:solidFill>
              <a:latin typeface="Opun"/>
              <a:ea typeface="Opun"/>
              <a:cs typeface="Opun"/>
              <a:sym typeface="Opun"/>
            </a:endParaRPr>
          </a:p>
          <a:p>
            <a:pPr marL="0" lvl="0" indent="0" algn="l">
              <a:lnSpc>
                <a:spcPts val="2719"/>
              </a:lnSpc>
            </a:pPr>
            <a:r>
              <a:rPr lang="en-US" sz="2719" u="none" strike="noStrike">
                <a:solidFill>
                  <a:srgbClr val="000000"/>
                </a:solidFill>
                <a:latin typeface="Opun"/>
                <a:ea typeface="Opun"/>
                <a:cs typeface="Opun"/>
                <a:sym typeface="Opun"/>
              </a:rPr>
              <a:t>✅ Değişken türlerinin analizi ve kategorilere ayrılması (kategorik, sayısal, kardinal vs.)</a:t>
            </a:r>
          </a:p>
          <a:p>
            <a:pPr marL="0" lvl="0" indent="0" algn="l">
              <a:lnSpc>
                <a:spcPts val="2719"/>
              </a:lnSpc>
            </a:pPr>
            <a:endParaRPr lang="en-US" sz="2719" u="none" strike="noStrike">
              <a:solidFill>
                <a:srgbClr val="000000"/>
              </a:solidFill>
              <a:latin typeface="Opun"/>
              <a:ea typeface="Opun"/>
              <a:cs typeface="Opun"/>
              <a:sym typeface="Opun"/>
            </a:endParaRPr>
          </a:p>
          <a:p>
            <a:pPr marL="0" lvl="0" indent="0" algn="l">
              <a:lnSpc>
                <a:spcPts val="2719"/>
              </a:lnSpc>
            </a:pPr>
            <a:r>
              <a:rPr lang="en-US" sz="2719" u="none" strike="noStrike">
                <a:solidFill>
                  <a:srgbClr val="000000"/>
                </a:solidFill>
                <a:latin typeface="Opun"/>
                <a:ea typeface="Opun"/>
                <a:cs typeface="Opun"/>
                <a:sym typeface="Opun"/>
              </a:rPr>
              <a:t>✅ Kategorik değişkenlerin frekans analizi ve görselleştirilmesi</a:t>
            </a:r>
          </a:p>
          <a:p>
            <a:pPr marL="0" lvl="0" indent="0" algn="l">
              <a:lnSpc>
                <a:spcPts val="2719"/>
              </a:lnSpc>
            </a:pPr>
            <a:endParaRPr lang="en-US" sz="2719" u="none" strike="noStrike">
              <a:solidFill>
                <a:srgbClr val="000000"/>
              </a:solidFill>
              <a:latin typeface="Opun"/>
              <a:ea typeface="Opun"/>
              <a:cs typeface="Opun"/>
              <a:sym typeface="Opun"/>
            </a:endParaRPr>
          </a:p>
          <a:p>
            <a:pPr marL="0" lvl="0" indent="0" algn="l">
              <a:lnSpc>
                <a:spcPts val="2719"/>
              </a:lnSpc>
            </a:pPr>
            <a:r>
              <a:rPr lang="en-US" sz="2719" u="none" strike="noStrike">
                <a:solidFill>
                  <a:srgbClr val="000000"/>
                </a:solidFill>
                <a:latin typeface="Opun"/>
                <a:ea typeface="Opun"/>
                <a:cs typeface="Opun"/>
                <a:sym typeface="Opun"/>
              </a:rPr>
              <a:t>✅ Sayısal değişkenlerin dağılımlarının incelenmesi ve görselleştirilmesi</a:t>
            </a:r>
          </a:p>
          <a:p>
            <a:pPr marL="0" lvl="0" indent="0" algn="l">
              <a:lnSpc>
                <a:spcPts val="2719"/>
              </a:lnSpc>
            </a:pPr>
            <a:endParaRPr lang="en-US" sz="2719" u="none" strike="noStrike">
              <a:solidFill>
                <a:srgbClr val="000000"/>
              </a:solidFill>
              <a:latin typeface="Opun"/>
              <a:ea typeface="Opun"/>
              <a:cs typeface="Opun"/>
              <a:sym typeface="Opun"/>
            </a:endParaRPr>
          </a:p>
          <a:p>
            <a:pPr marL="0" lvl="0" indent="0" algn="l">
              <a:lnSpc>
                <a:spcPts val="2719"/>
              </a:lnSpc>
            </a:pPr>
            <a:r>
              <a:rPr lang="en-US" sz="2719" u="none" strike="noStrike">
                <a:solidFill>
                  <a:srgbClr val="000000"/>
                </a:solidFill>
                <a:latin typeface="Opun"/>
                <a:ea typeface="Opun"/>
                <a:cs typeface="Opun"/>
                <a:sym typeface="Opun"/>
              </a:rPr>
              <a:t>✅ Korelasyon analizi</a:t>
            </a:r>
          </a:p>
          <a:p>
            <a:pPr marL="0" lvl="0" indent="0" algn="l">
              <a:lnSpc>
                <a:spcPts val="2719"/>
              </a:lnSpc>
            </a:pPr>
            <a:endParaRPr lang="en-US" sz="2719" u="none" strike="noStrike">
              <a:solidFill>
                <a:srgbClr val="000000"/>
              </a:solidFill>
              <a:latin typeface="Opun"/>
              <a:ea typeface="Opun"/>
              <a:cs typeface="Opun"/>
              <a:sym typeface="Opun"/>
            </a:endParaRPr>
          </a:p>
          <a:p>
            <a:pPr marL="0" lvl="0" indent="0" algn="l">
              <a:lnSpc>
                <a:spcPts val="2719"/>
              </a:lnSpc>
            </a:pPr>
            <a:r>
              <a:rPr lang="en-US" sz="2719" u="none" strike="noStrike">
                <a:solidFill>
                  <a:srgbClr val="000000"/>
                </a:solidFill>
                <a:latin typeface="Opun"/>
                <a:ea typeface="Opun"/>
                <a:cs typeface="Opun"/>
                <a:sym typeface="Opun"/>
              </a:rPr>
              <a:t>✅ Aykırı değerlerin tespiti ve düzeltilmesi (baskılama)</a:t>
            </a:r>
          </a:p>
          <a:p>
            <a:pPr marL="0" lvl="0" indent="0" algn="l">
              <a:lnSpc>
                <a:spcPts val="2719"/>
              </a:lnSpc>
            </a:pPr>
            <a:endParaRPr lang="en-US" sz="2719" u="none" strike="noStrike">
              <a:solidFill>
                <a:srgbClr val="000000"/>
              </a:solidFill>
              <a:latin typeface="Opun"/>
              <a:ea typeface="Opun"/>
              <a:cs typeface="Opun"/>
              <a:sym typeface="Opun"/>
            </a:endParaRPr>
          </a:p>
          <a:p>
            <a:pPr marL="0" lvl="0" indent="0" algn="l">
              <a:lnSpc>
                <a:spcPts val="2719"/>
              </a:lnSpc>
            </a:pPr>
            <a:r>
              <a:rPr lang="en-US" sz="2719" u="none" strike="noStrike">
                <a:solidFill>
                  <a:srgbClr val="000000"/>
                </a:solidFill>
                <a:latin typeface="Opun"/>
                <a:ea typeface="Opun"/>
                <a:cs typeface="Opun"/>
                <a:sym typeface="Opun"/>
              </a:rPr>
              <a:t>✅ Eksik değer analizleri</a:t>
            </a:r>
          </a:p>
          <a:p>
            <a:pPr marL="0" lvl="0" indent="0" algn="l">
              <a:lnSpc>
                <a:spcPts val="3619"/>
              </a:lnSpc>
            </a:pPr>
            <a:endParaRPr lang="en-US" sz="2719" u="none" strike="noStrike">
              <a:solidFill>
                <a:srgbClr val="000000"/>
              </a:solidFill>
              <a:latin typeface="Opun"/>
              <a:ea typeface="Opun"/>
              <a:cs typeface="Opun"/>
              <a:sym typeface="Opun"/>
            </a:endParaRPr>
          </a:p>
          <a:p>
            <a:pPr marL="0" lvl="0" indent="0" algn="l">
              <a:lnSpc>
                <a:spcPts val="3619"/>
              </a:lnSpc>
            </a:pPr>
            <a:endParaRPr lang="en-US" sz="2719" u="none" strike="noStrike">
              <a:solidFill>
                <a:srgbClr val="000000"/>
              </a:solidFill>
              <a:latin typeface="Opun"/>
              <a:ea typeface="Opun"/>
              <a:cs typeface="Opun"/>
              <a:sym typeface="Opun"/>
            </a:endParaRPr>
          </a:p>
          <a:p>
            <a:pPr marL="0" lvl="0" indent="0" algn="l">
              <a:lnSpc>
                <a:spcPts val="3619"/>
              </a:lnSpc>
            </a:pPr>
            <a:endParaRPr lang="en-US" sz="2719" u="none" strike="noStrike">
              <a:solidFill>
                <a:srgbClr val="000000"/>
              </a:solidFill>
              <a:latin typeface="Opun"/>
              <a:ea typeface="Opun"/>
              <a:cs typeface="Opun"/>
              <a:sym typeface="Opun"/>
            </a:endParaRP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737101" y="1979315"/>
            <a:ext cx="3164185" cy="3164185"/>
          </a:xfrm>
          <a:custGeom>
            <a:avLst/>
            <a:gdLst/>
            <a:ahLst/>
            <a:cxnLst/>
            <a:rect l="l" t="t" r="r" b="b"/>
            <a:pathLst>
              <a:path w="3164185" h="3164185">
                <a:moveTo>
                  <a:pt x="0" y="0"/>
                </a:moveTo>
                <a:lnTo>
                  <a:pt x="3164185" y="0"/>
                </a:lnTo>
                <a:lnTo>
                  <a:pt x="3164185" y="3164185"/>
                </a:lnTo>
                <a:lnTo>
                  <a:pt x="0" y="31641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 name="Freeform 3"/>
          <p:cNvSpPr/>
          <p:nvPr/>
        </p:nvSpPr>
        <p:spPr>
          <a:xfrm flipV="1">
            <a:off x="1028700" y="9258300"/>
            <a:ext cx="1506687" cy="1150561"/>
          </a:xfrm>
          <a:custGeom>
            <a:avLst/>
            <a:gdLst/>
            <a:ahLst/>
            <a:cxnLst/>
            <a:rect l="l" t="t" r="r" b="b"/>
            <a:pathLst>
              <a:path w="1506687" h="1150561">
                <a:moveTo>
                  <a:pt x="0" y="1150561"/>
                </a:moveTo>
                <a:lnTo>
                  <a:pt x="1506687" y="1150561"/>
                </a:lnTo>
                <a:lnTo>
                  <a:pt x="1506687" y="0"/>
                </a:lnTo>
                <a:lnTo>
                  <a:pt x="0" y="0"/>
                </a:lnTo>
                <a:lnTo>
                  <a:pt x="0" y="1150561"/>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4" name="Freeform 4"/>
          <p:cNvSpPr/>
          <p:nvPr/>
        </p:nvSpPr>
        <p:spPr>
          <a:xfrm>
            <a:off x="16686679" y="605506"/>
            <a:ext cx="855724" cy="846389"/>
          </a:xfrm>
          <a:custGeom>
            <a:avLst/>
            <a:gdLst/>
            <a:ahLst/>
            <a:cxnLst/>
            <a:rect l="l" t="t" r="r" b="b"/>
            <a:pathLst>
              <a:path w="855724" h="846389">
                <a:moveTo>
                  <a:pt x="0" y="0"/>
                </a:moveTo>
                <a:lnTo>
                  <a:pt x="855724" y="0"/>
                </a:lnTo>
                <a:lnTo>
                  <a:pt x="855724" y="846388"/>
                </a:lnTo>
                <a:lnTo>
                  <a:pt x="0" y="8463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5" name="Freeform 5"/>
          <p:cNvSpPr/>
          <p:nvPr/>
        </p:nvSpPr>
        <p:spPr>
          <a:xfrm rot="-5400000">
            <a:off x="-953545" y="1462297"/>
            <a:ext cx="1907090" cy="1886286"/>
          </a:xfrm>
          <a:custGeom>
            <a:avLst/>
            <a:gdLst/>
            <a:ahLst/>
            <a:cxnLst/>
            <a:rect l="l" t="t" r="r" b="b"/>
            <a:pathLst>
              <a:path w="1907090" h="1886286">
                <a:moveTo>
                  <a:pt x="0" y="0"/>
                </a:moveTo>
                <a:lnTo>
                  <a:pt x="1907090" y="0"/>
                </a:lnTo>
                <a:lnTo>
                  <a:pt x="1907090" y="1886285"/>
                </a:lnTo>
                <a:lnTo>
                  <a:pt x="0" y="18862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6" name="Freeform 6"/>
          <p:cNvSpPr/>
          <p:nvPr/>
        </p:nvSpPr>
        <p:spPr>
          <a:xfrm rot="-5400000">
            <a:off x="16903308" y="-145072"/>
            <a:ext cx="1953238" cy="1953238"/>
          </a:xfrm>
          <a:custGeom>
            <a:avLst/>
            <a:gdLst/>
            <a:ahLst/>
            <a:cxnLst/>
            <a:rect l="l" t="t" r="r" b="b"/>
            <a:pathLst>
              <a:path w="1953238" h="1953238">
                <a:moveTo>
                  <a:pt x="0" y="0"/>
                </a:moveTo>
                <a:lnTo>
                  <a:pt x="1953238" y="0"/>
                </a:lnTo>
                <a:lnTo>
                  <a:pt x="1953238" y="1953238"/>
                </a:lnTo>
                <a:lnTo>
                  <a:pt x="0" y="195323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tr-TR"/>
          </a:p>
        </p:txBody>
      </p:sp>
      <p:sp>
        <p:nvSpPr>
          <p:cNvPr id="7" name="Freeform 7"/>
          <p:cNvSpPr/>
          <p:nvPr/>
        </p:nvSpPr>
        <p:spPr>
          <a:xfrm flipV="1">
            <a:off x="15752613" y="9258300"/>
            <a:ext cx="1506687" cy="1150561"/>
          </a:xfrm>
          <a:custGeom>
            <a:avLst/>
            <a:gdLst/>
            <a:ahLst/>
            <a:cxnLst/>
            <a:rect l="l" t="t" r="r" b="b"/>
            <a:pathLst>
              <a:path w="1506687" h="1150561">
                <a:moveTo>
                  <a:pt x="0" y="1150561"/>
                </a:moveTo>
                <a:lnTo>
                  <a:pt x="1506687" y="1150561"/>
                </a:lnTo>
                <a:lnTo>
                  <a:pt x="1506687" y="0"/>
                </a:lnTo>
                <a:lnTo>
                  <a:pt x="0" y="0"/>
                </a:lnTo>
                <a:lnTo>
                  <a:pt x="0" y="1150561"/>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8" name="Freeform 8"/>
          <p:cNvSpPr/>
          <p:nvPr/>
        </p:nvSpPr>
        <p:spPr>
          <a:xfrm>
            <a:off x="2268554" y="1979315"/>
            <a:ext cx="7072424" cy="7484047"/>
          </a:xfrm>
          <a:custGeom>
            <a:avLst/>
            <a:gdLst/>
            <a:ahLst/>
            <a:cxnLst/>
            <a:rect l="l" t="t" r="r" b="b"/>
            <a:pathLst>
              <a:path w="7072424" h="7484047">
                <a:moveTo>
                  <a:pt x="0" y="0"/>
                </a:moveTo>
                <a:lnTo>
                  <a:pt x="7072424" y="0"/>
                </a:lnTo>
                <a:lnTo>
                  <a:pt x="7072424" y="7484046"/>
                </a:lnTo>
                <a:lnTo>
                  <a:pt x="0" y="7484046"/>
                </a:lnTo>
                <a:lnTo>
                  <a:pt x="0" y="0"/>
                </a:lnTo>
                <a:close/>
              </a:path>
            </a:pathLst>
          </a:custGeom>
          <a:blipFill>
            <a:blip r:embed="rId10"/>
            <a:stretch>
              <a:fillRect/>
            </a:stretch>
          </a:blipFill>
        </p:spPr>
        <p:txBody>
          <a:bodyPr/>
          <a:lstStyle/>
          <a:p>
            <a:endParaRPr lang="tr-TR"/>
          </a:p>
        </p:txBody>
      </p:sp>
      <p:sp>
        <p:nvSpPr>
          <p:cNvPr id="9" name="TextBox 9"/>
          <p:cNvSpPr txBox="1"/>
          <p:nvPr/>
        </p:nvSpPr>
        <p:spPr>
          <a:xfrm>
            <a:off x="4038973" y="476581"/>
            <a:ext cx="13220327" cy="824231"/>
          </a:xfrm>
          <a:prstGeom prst="rect">
            <a:avLst/>
          </a:prstGeom>
        </p:spPr>
        <p:txBody>
          <a:bodyPr lIns="0" tIns="0" rIns="0" bIns="0" rtlCol="0" anchor="t">
            <a:spAutoFit/>
          </a:bodyPr>
          <a:lstStyle/>
          <a:p>
            <a:pPr marL="0" lvl="0" indent="0" algn="l">
              <a:lnSpc>
                <a:spcPts val="6200"/>
              </a:lnSpc>
            </a:pPr>
            <a:r>
              <a:rPr lang="en-US" sz="6200">
                <a:solidFill>
                  <a:srgbClr val="000000"/>
                </a:solidFill>
                <a:latin typeface="Opun"/>
                <a:ea typeface="Opun"/>
                <a:cs typeface="Opun"/>
                <a:sym typeface="Opun"/>
              </a:rPr>
              <a:t>Veri Analizi (Data Analysis)</a:t>
            </a:r>
          </a:p>
        </p:txBody>
      </p:sp>
      <p:sp>
        <p:nvSpPr>
          <p:cNvPr id="10" name="TextBox 10"/>
          <p:cNvSpPr txBox="1"/>
          <p:nvPr/>
        </p:nvSpPr>
        <p:spPr>
          <a:xfrm>
            <a:off x="9632029" y="2344350"/>
            <a:ext cx="8247899" cy="2348389"/>
          </a:xfrm>
          <a:prstGeom prst="rect">
            <a:avLst/>
          </a:prstGeom>
        </p:spPr>
        <p:txBody>
          <a:bodyPr lIns="0" tIns="0" rIns="0" bIns="0" rtlCol="0" anchor="t">
            <a:spAutoFit/>
          </a:bodyPr>
          <a:lstStyle/>
          <a:p>
            <a:pPr marL="607219" lvl="1" indent="-303609" algn="ctr">
              <a:lnSpc>
                <a:spcPts val="4218"/>
              </a:lnSpc>
              <a:buFont typeface="Arial"/>
              <a:buChar char="•"/>
            </a:pPr>
            <a:r>
              <a:rPr lang="en-US" sz="2812" b="1">
                <a:solidFill>
                  <a:srgbClr val="000000"/>
                </a:solidFill>
                <a:latin typeface="Opun Bold"/>
                <a:ea typeface="Opun Bold"/>
                <a:cs typeface="Opun Bold"/>
                <a:sym typeface="Opun Bold"/>
              </a:rPr>
              <a:t>Korelasyon Analizi(Correlation Analysis)</a:t>
            </a:r>
          </a:p>
          <a:p>
            <a:pPr algn="ctr">
              <a:lnSpc>
                <a:spcPts val="3618"/>
              </a:lnSpc>
            </a:pPr>
            <a:r>
              <a:rPr lang="en-US" sz="2412">
                <a:solidFill>
                  <a:srgbClr val="000000"/>
                </a:solidFill>
                <a:latin typeface="Opun"/>
                <a:ea typeface="Opun"/>
                <a:cs typeface="Opun"/>
                <a:sym typeface="Opun"/>
              </a:rPr>
              <a:t>         G3 ile en yüksek pozitif korelasyon:</a:t>
            </a:r>
          </a:p>
          <a:p>
            <a:pPr algn="ctr">
              <a:lnSpc>
                <a:spcPts val="3618"/>
              </a:lnSpc>
            </a:pPr>
            <a:r>
              <a:rPr lang="en-US" sz="2412">
                <a:solidFill>
                  <a:srgbClr val="000000"/>
                </a:solidFill>
                <a:latin typeface="Opun"/>
                <a:ea typeface="Opun"/>
                <a:cs typeface="Opun"/>
                <a:sym typeface="Opun"/>
              </a:rPr>
              <a:t> G2 ve G1’dedir.</a:t>
            </a:r>
          </a:p>
          <a:p>
            <a:pPr algn="ctr">
              <a:lnSpc>
                <a:spcPts val="3618"/>
              </a:lnSpc>
            </a:pPr>
            <a:r>
              <a:rPr lang="en-US" sz="2412">
                <a:solidFill>
                  <a:srgbClr val="000000"/>
                </a:solidFill>
                <a:latin typeface="Opun"/>
                <a:ea typeface="Opun"/>
                <a:cs typeface="Opun"/>
                <a:sym typeface="Opun"/>
              </a:rPr>
              <a:t>(G3 has the strongest correlation with G2 and G1.)</a:t>
            </a:r>
          </a:p>
          <a:p>
            <a:pPr algn="ctr">
              <a:lnSpc>
                <a:spcPts val="3618"/>
              </a:lnSpc>
              <a:spcBef>
                <a:spcPct val="0"/>
              </a:spcBef>
            </a:pPr>
            <a:endParaRPr lang="en-US" sz="2412">
              <a:solidFill>
                <a:srgbClr val="000000"/>
              </a:solidFill>
              <a:latin typeface="Opun"/>
              <a:ea typeface="Opun"/>
              <a:cs typeface="Opun"/>
              <a:sym typeface="Opun"/>
            </a:endParaRPr>
          </a:p>
        </p:txBody>
      </p:sp>
      <p:sp>
        <p:nvSpPr>
          <p:cNvPr id="11" name="TextBox 11"/>
          <p:cNvSpPr txBox="1"/>
          <p:nvPr/>
        </p:nvSpPr>
        <p:spPr>
          <a:xfrm>
            <a:off x="9632029" y="6063146"/>
            <a:ext cx="9040664" cy="2111671"/>
          </a:xfrm>
          <a:prstGeom prst="rect">
            <a:avLst/>
          </a:prstGeom>
        </p:spPr>
        <p:txBody>
          <a:bodyPr lIns="0" tIns="0" rIns="0" bIns="0" rtlCol="0" anchor="t">
            <a:spAutoFit/>
          </a:bodyPr>
          <a:lstStyle/>
          <a:p>
            <a:pPr marL="610039" lvl="1" indent="-305020" algn="ctr">
              <a:lnSpc>
                <a:spcPts val="4238"/>
              </a:lnSpc>
              <a:buFont typeface="Arial"/>
              <a:buChar char="•"/>
            </a:pPr>
            <a:r>
              <a:rPr lang="en-US" sz="2825" b="1">
                <a:solidFill>
                  <a:srgbClr val="000000"/>
                </a:solidFill>
                <a:latin typeface="Opun Bold"/>
                <a:ea typeface="Opun Bold"/>
                <a:cs typeface="Opun Bold"/>
                <a:sym typeface="Opun Bold"/>
              </a:rPr>
              <a:t>Eksik Veri Analizi (Missing Values)</a:t>
            </a:r>
          </a:p>
          <a:p>
            <a:pPr algn="ctr">
              <a:lnSpc>
                <a:spcPts val="4238"/>
              </a:lnSpc>
            </a:pPr>
            <a:r>
              <a:rPr lang="en-US" sz="2825">
                <a:solidFill>
                  <a:srgbClr val="000000"/>
                </a:solidFill>
                <a:latin typeface="Opun"/>
                <a:ea typeface="Opun"/>
                <a:cs typeface="Opun"/>
                <a:sym typeface="Opun"/>
              </a:rPr>
              <a:t>Veri setinde eksik değer bulunmamaktadır.</a:t>
            </a:r>
          </a:p>
          <a:p>
            <a:pPr algn="ctr">
              <a:lnSpc>
                <a:spcPts val="4238"/>
              </a:lnSpc>
            </a:pPr>
            <a:r>
              <a:rPr lang="en-US" sz="2825">
                <a:solidFill>
                  <a:srgbClr val="000000"/>
                </a:solidFill>
                <a:latin typeface="Opun"/>
                <a:ea typeface="Opun"/>
                <a:cs typeface="Opun"/>
                <a:sym typeface="Opun"/>
              </a:rPr>
              <a:t>(No missing values were found in the dataset.)</a:t>
            </a:r>
          </a:p>
          <a:p>
            <a:pPr algn="ctr">
              <a:lnSpc>
                <a:spcPts val="4238"/>
              </a:lnSpc>
              <a:spcBef>
                <a:spcPct val="0"/>
              </a:spcBef>
            </a:pPr>
            <a:endParaRPr lang="en-US" sz="2825">
              <a:solidFill>
                <a:srgbClr val="000000"/>
              </a:solidFill>
              <a:latin typeface="Opun"/>
              <a:ea typeface="Opun"/>
              <a:cs typeface="Opun"/>
              <a:sym typeface="Opun"/>
            </a:endParaRPr>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638950" y="7978334"/>
            <a:ext cx="3164185" cy="3164185"/>
          </a:xfrm>
          <a:custGeom>
            <a:avLst/>
            <a:gdLst/>
            <a:ahLst/>
            <a:cxnLst/>
            <a:rect l="l" t="t" r="r" b="b"/>
            <a:pathLst>
              <a:path w="3164185" h="3164185">
                <a:moveTo>
                  <a:pt x="0" y="0"/>
                </a:moveTo>
                <a:lnTo>
                  <a:pt x="3164186" y="0"/>
                </a:lnTo>
                <a:lnTo>
                  <a:pt x="3164186" y="3164186"/>
                </a:lnTo>
                <a:lnTo>
                  <a:pt x="0" y="31641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 name="Freeform 3"/>
          <p:cNvSpPr/>
          <p:nvPr/>
        </p:nvSpPr>
        <p:spPr>
          <a:xfrm flipV="1">
            <a:off x="1028700" y="9258300"/>
            <a:ext cx="1506687" cy="1150561"/>
          </a:xfrm>
          <a:custGeom>
            <a:avLst/>
            <a:gdLst/>
            <a:ahLst/>
            <a:cxnLst/>
            <a:rect l="l" t="t" r="r" b="b"/>
            <a:pathLst>
              <a:path w="1506687" h="1150561">
                <a:moveTo>
                  <a:pt x="0" y="1150561"/>
                </a:moveTo>
                <a:lnTo>
                  <a:pt x="1506687" y="1150561"/>
                </a:lnTo>
                <a:lnTo>
                  <a:pt x="1506687" y="0"/>
                </a:lnTo>
                <a:lnTo>
                  <a:pt x="0" y="0"/>
                </a:lnTo>
                <a:lnTo>
                  <a:pt x="0" y="1150561"/>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4" name="Freeform 4"/>
          <p:cNvSpPr/>
          <p:nvPr/>
        </p:nvSpPr>
        <p:spPr>
          <a:xfrm>
            <a:off x="16686679" y="605506"/>
            <a:ext cx="855724" cy="846389"/>
          </a:xfrm>
          <a:custGeom>
            <a:avLst/>
            <a:gdLst/>
            <a:ahLst/>
            <a:cxnLst/>
            <a:rect l="l" t="t" r="r" b="b"/>
            <a:pathLst>
              <a:path w="855724" h="846389">
                <a:moveTo>
                  <a:pt x="0" y="0"/>
                </a:moveTo>
                <a:lnTo>
                  <a:pt x="855724" y="0"/>
                </a:lnTo>
                <a:lnTo>
                  <a:pt x="855724" y="846388"/>
                </a:lnTo>
                <a:lnTo>
                  <a:pt x="0" y="8463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5" name="Freeform 5"/>
          <p:cNvSpPr/>
          <p:nvPr/>
        </p:nvSpPr>
        <p:spPr>
          <a:xfrm rot="-5400000">
            <a:off x="-953545" y="-670488"/>
            <a:ext cx="1907090" cy="1886286"/>
          </a:xfrm>
          <a:custGeom>
            <a:avLst/>
            <a:gdLst/>
            <a:ahLst/>
            <a:cxnLst/>
            <a:rect l="l" t="t" r="r" b="b"/>
            <a:pathLst>
              <a:path w="1907090" h="1886286">
                <a:moveTo>
                  <a:pt x="0" y="0"/>
                </a:moveTo>
                <a:lnTo>
                  <a:pt x="1907090" y="0"/>
                </a:lnTo>
                <a:lnTo>
                  <a:pt x="1907090" y="1886285"/>
                </a:lnTo>
                <a:lnTo>
                  <a:pt x="0" y="18862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6" name="Freeform 6"/>
          <p:cNvSpPr/>
          <p:nvPr/>
        </p:nvSpPr>
        <p:spPr>
          <a:xfrm>
            <a:off x="438471" y="2831081"/>
            <a:ext cx="4569021" cy="4201398"/>
          </a:xfrm>
          <a:custGeom>
            <a:avLst/>
            <a:gdLst/>
            <a:ahLst/>
            <a:cxnLst/>
            <a:rect l="l" t="t" r="r" b="b"/>
            <a:pathLst>
              <a:path w="4569021" h="4201398">
                <a:moveTo>
                  <a:pt x="0" y="0"/>
                </a:moveTo>
                <a:lnTo>
                  <a:pt x="4569021" y="0"/>
                </a:lnTo>
                <a:lnTo>
                  <a:pt x="4569021" y="4201398"/>
                </a:lnTo>
                <a:lnTo>
                  <a:pt x="0" y="4201398"/>
                </a:lnTo>
                <a:lnTo>
                  <a:pt x="0" y="0"/>
                </a:lnTo>
                <a:close/>
              </a:path>
            </a:pathLst>
          </a:custGeom>
          <a:blipFill>
            <a:blip r:embed="rId8"/>
            <a:stretch>
              <a:fillRect l="-19008" r="-19008"/>
            </a:stretch>
          </a:blipFill>
        </p:spPr>
        <p:txBody>
          <a:bodyPr/>
          <a:lstStyle/>
          <a:p>
            <a:endParaRPr lang="tr-TR"/>
          </a:p>
        </p:txBody>
      </p:sp>
      <p:graphicFrame>
        <p:nvGraphicFramePr>
          <p:cNvPr id="7" name="Table 7"/>
          <p:cNvGraphicFramePr>
            <a:graphicFrameLocks noGrp="1"/>
          </p:cNvGraphicFramePr>
          <p:nvPr/>
        </p:nvGraphicFramePr>
        <p:xfrm>
          <a:off x="5260972" y="1226200"/>
          <a:ext cx="13027028" cy="9025439"/>
        </p:xfrm>
        <a:graphic>
          <a:graphicData uri="http://schemas.openxmlformats.org/drawingml/2006/table">
            <a:tbl>
              <a:tblPr/>
              <a:tblGrid>
                <a:gridCol w="4820463">
                  <a:extLst>
                    <a:ext uri="{9D8B030D-6E8A-4147-A177-3AD203B41FA5}">
                      <a16:colId xmlns:a16="http://schemas.microsoft.com/office/drawing/2014/main" val="20000"/>
                    </a:ext>
                  </a:extLst>
                </a:gridCol>
                <a:gridCol w="2247308">
                  <a:extLst>
                    <a:ext uri="{9D8B030D-6E8A-4147-A177-3AD203B41FA5}">
                      <a16:colId xmlns:a16="http://schemas.microsoft.com/office/drawing/2014/main" val="20001"/>
                    </a:ext>
                  </a:extLst>
                </a:gridCol>
                <a:gridCol w="2859117">
                  <a:extLst>
                    <a:ext uri="{9D8B030D-6E8A-4147-A177-3AD203B41FA5}">
                      <a16:colId xmlns:a16="http://schemas.microsoft.com/office/drawing/2014/main" val="20002"/>
                    </a:ext>
                  </a:extLst>
                </a:gridCol>
                <a:gridCol w="3100140">
                  <a:extLst>
                    <a:ext uri="{9D8B030D-6E8A-4147-A177-3AD203B41FA5}">
                      <a16:colId xmlns:a16="http://schemas.microsoft.com/office/drawing/2014/main" val="20003"/>
                    </a:ext>
                  </a:extLst>
                </a:gridCol>
              </a:tblGrid>
              <a:tr h="1760030">
                <a:tc>
                  <a:txBody>
                    <a:bodyPr/>
                    <a:lstStyle/>
                    <a:p>
                      <a:pPr algn="ctr">
                        <a:lnSpc>
                          <a:spcPts val="2940"/>
                        </a:lnSpc>
                        <a:defRPr/>
                      </a:pPr>
                      <a:endParaRPr lang="en-US" sz="1100"/>
                    </a:p>
                    <a:p>
                      <a:pPr algn="ctr">
                        <a:lnSpc>
                          <a:spcPts val="2940"/>
                        </a:lnSpc>
                      </a:pPr>
                      <a:r>
                        <a:rPr lang="en-US" sz="2100" b="1">
                          <a:solidFill>
                            <a:srgbClr val="000000"/>
                          </a:solidFill>
                          <a:latin typeface="Opun Bold"/>
                          <a:ea typeface="Opun Bold"/>
                          <a:cs typeface="Opun Bold"/>
                          <a:sym typeface="Opun Bold"/>
                        </a:rPr>
                        <a:t>Yeni Değişken Adı</a:t>
                      </a:r>
                    </a:p>
                    <a:p>
                      <a:pPr algn="ctr">
                        <a:lnSpc>
                          <a:spcPts val="2940"/>
                        </a:lnSpc>
                      </a:pPr>
                      <a:endParaRPr lang="en-US" sz="2100" b="1">
                        <a:solidFill>
                          <a:srgbClr val="000000"/>
                        </a:solidFill>
                        <a:latin typeface="Opun Bold"/>
                        <a:ea typeface="Opun Bold"/>
                        <a:cs typeface="Opun Bold"/>
                        <a:sym typeface="Opun Bold"/>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b="1">
                          <a:solidFill>
                            <a:srgbClr val="000000"/>
                          </a:solidFill>
                          <a:latin typeface="Opun Bold"/>
                          <a:ea typeface="Opun Bold"/>
                          <a:cs typeface="Opun Bold"/>
                          <a:sym typeface="Opun Bold"/>
                        </a:rPr>
                        <a:t>Açıklama (Türkçe)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endParaRPr lang="en-US" sz="1100"/>
                    </a:p>
                    <a:p>
                      <a:pPr algn="ctr">
                        <a:lnSpc>
                          <a:spcPts val="2940"/>
                        </a:lnSpc>
                      </a:pPr>
                      <a:r>
                        <a:rPr lang="en-US" sz="2100" b="1">
                          <a:solidFill>
                            <a:srgbClr val="000000"/>
                          </a:solidFill>
                          <a:latin typeface="Opun Bold"/>
                          <a:ea typeface="Opun Bold"/>
                          <a:cs typeface="Opun Bold"/>
                          <a:sym typeface="Opun Bold"/>
                        </a:rPr>
                        <a:t>Açıklama (İngilizce)</a:t>
                      </a:r>
                    </a:p>
                    <a:p>
                      <a:pPr algn="ctr">
                        <a:lnSpc>
                          <a:spcPts val="2940"/>
                        </a:lnSpc>
                      </a:pPr>
                      <a:endParaRPr lang="en-US" sz="2100" b="1">
                        <a:solidFill>
                          <a:srgbClr val="000000"/>
                        </a:solidFill>
                        <a:latin typeface="Opun Bold"/>
                        <a:ea typeface="Opun Bold"/>
                        <a:cs typeface="Opun Bold"/>
                        <a:sym typeface="Opun Bold"/>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b="1">
                          <a:solidFill>
                            <a:srgbClr val="000000"/>
                          </a:solidFill>
                          <a:latin typeface="Opun Bold"/>
                          <a:ea typeface="Opun Bold"/>
                          <a:cs typeface="Opun Bold"/>
                          <a:sym typeface="Opun Bold"/>
                        </a:rPr>
                        <a:t>Amaç (Purpose)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483911">
                <a:tc>
                  <a:txBody>
                    <a:bodyPr/>
                    <a:lstStyle/>
                    <a:p>
                      <a:pPr algn="ctr">
                        <a:lnSpc>
                          <a:spcPts val="2940"/>
                        </a:lnSpc>
                        <a:defRPr/>
                      </a:pPr>
                      <a:r>
                        <a:rPr lang="en-US" sz="2100">
                          <a:solidFill>
                            <a:srgbClr val="000000"/>
                          </a:solidFill>
                          <a:latin typeface="Opun"/>
                          <a:ea typeface="Opun"/>
                          <a:cs typeface="Opun"/>
                          <a:sym typeface="Opun"/>
                        </a:rPr>
                        <a:t>NEW_parent_education_effect_on_G3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Opun"/>
                          <a:ea typeface="Opun"/>
                          <a:cs typeface="Opun"/>
                          <a:sym typeface="Opun"/>
                        </a:rPr>
                        <a:t>Anne ve babanın eğitim düzeyinin G3 üzerindeki etkisi</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Opun"/>
                          <a:ea typeface="Opun"/>
                          <a:cs typeface="Opun"/>
                          <a:sym typeface="Opun"/>
                        </a:rPr>
                        <a:t>Impact of parents' education level on the final grade (G3)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Opun"/>
                          <a:ea typeface="Opun"/>
                          <a:cs typeface="Opun"/>
                          <a:sym typeface="Opun"/>
                        </a:rPr>
                        <a:t>Aile eğitimi ile başarı arasındaki ilişkiyi modellemek</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245375">
                <a:tc>
                  <a:txBody>
                    <a:bodyPr/>
                    <a:lstStyle/>
                    <a:p>
                      <a:pPr algn="ctr">
                        <a:lnSpc>
                          <a:spcPts val="2940"/>
                        </a:lnSpc>
                        <a:defRPr/>
                      </a:pPr>
                      <a:r>
                        <a:rPr lang="en-US" sz="2100">
                          <a:solidFill>
                            <a:srgbClr val="000000"/>
                          </a:solidFill>
                          <a:latin typeface="Opun"/>
                          <a:ea typeface="Opun"/>
                          <a:cs typeface="Opun"/>
                          <a:sym typeface="Opun"/>
                        </a:rPr>
                        <a:t>NEW_avg_grade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Opun"/>
                          <a:ea typeface="Opun"/>
                          <a:cs typeface="Opun"/>
                          <a:sym typeface="Opun"/>
                        </a:rPr>
                        <a:t>Öğrencinin G1 ve G2 notlarının ortalaması</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Opun"/>
                          <a:ea typeface="Opun"/>
                          <a:cs typeface="Opun"/>
                          <a:sym typeface="Opun"/>
                        </a:rPr>
                        <a:t>Average of the student's G1 and G2 grades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Opun"/>
                          <a:ea typeface="Opun"/>
                          <a:cs typeface="Opun"/>
                          <a:sym typeface="Opun"/>
                        </a:rPr>
                        <a:t>Önceki performansa göre başarıyı tahmin etmek</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536124">
                <a:tc>
                  <a:txBody>
                    <a:bodyPr/>
                    <a:lstStyle/>
                    <a:p>
                      <a:pPr algn="ctr">
                        <a:lnSpc>
                          <a:spcPts val="2940"/>
                        </a:lnSpc>
                        <a:defRPr/>
                      </a:pPr>
                      <a:r>
                        <a:rPr lang="en-US" sz="2100">
                          <a:solidFill>
                            <a:srgbClr val="000000"/>
                          </a:solidFill>
                          <a:latin typeface="Opun"/>
                          <a:ea typeface="Opun"/>
                          <a:cs typeface="Opun"/>
                          <a:sym typeface="Opun"/>
                        </a:rPr>
                        <a:t>NEW_nursery_success_interaction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Opun"/>
                          <a:ea typeface="Opun"/>
                          <a:cs typeface="Opun"/>
                          <a:sym typeface="Opun"/>
                        </a:rPr>
                        <a:t>Anaokulu geçmişi ile G3 notu arasındaki etkileşim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Opun"/>
                          <a:ea typeface="Opun"/>
                          <a:cs typeface="Opun"/>
                          <a:sym typeface="Opun"/>
                        </a:rPr>
                        <a:t>Interaction between nursery attendance and final grade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Opun"/>
                          <a:ea typeface="Opun"/>
                          <a:cs typeface="Opun"/>
                          <a:sym typeface="Opun"/>
                        </a:rPr>
                        <a:t>Erken eğitim geçmişinin akademik başarıya etkisini analiz etmek</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8" name="Freeform 8"/>
          <p:cNvSpPr/>
          <p:nvPr/>
        </p:nvSpPr>
        <p:spPr>
          <a:xfrm rot="-5400000">
            <a:off x="16903308" y="-145072"/>
            <a:ext cx="1953238" cy="1953238"/>
          </a:xfrm>
          <a:custGeom>
            <a:avLst/>
            <a:gdLst/>
            <a:ahLst/>
            <a:cxnLst/>
            <a:rect l="l" t="t" r="r" b="b"/>
            <a:pathLst>
              <a:path w="1953238" h="1953238">
                <a:moveTo>
                  <a:pt x="0" y="0"/>
                </a:moveTo>
                <a:lnTo>
                  <a:pt x="1953238" y="0"/>
                </a:lnTo>
                <a:lnTo>
                  <a:pt x="1953238" y="1953238"/>
                </a:lnTo>
                <a:lnTo>
                  <a:pt x="0" y="195323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tr-TR"/>
          </a:p>
        </p:txBody>
      </p:sp>
      <p:sp>
        <p:nvSpPr>
          <p:cNvPr id="9" name="TextBox 9"/>
          <p:cNvSpPr txBox="1"/>
          <p:nvPr/>
        </p:nvSpPr>
        <p:spPr>
          <a:xfrm>
            <a:off x="1782044" y="306102"/>
            <a:ext cx="12347706" cy="694056"/>
          </a:xfrm>
          <a:prstGeom prst="rect">
            <a:avLst/>
          </a:prstGeom>
        </p:spPr>
        <p:txBody>
          <a:bodyPr lIns="0" tIns="0" rIns="0" bIns="0" rtlCol="0" anchor="t">
            <a:spAutoFit/>
          </a:bodyPr>
          <a:lstStyle/>
          <a:p>
            <a:pPr marL="0" lvl="0" indent="0" algn="l">
              <a:lnSpc>
                <a:spcPts val="5200"/>
              </a:lnSpc>
            </a:pPr>
            <a:r>
              <a:rPr lang="en-US" sz="5200">
                <a:solidFill>
                  <a:srgbClr val="000000"/>
                </a:solidFill>
                <a:latin typeface="Opun"/>
                <a:ea typeface="Opun"/>
                <a:cs typeface="Opun"/>
                <a:sym typeface="Opun"/>
              </a:rPr>
              <a:t>Özellik Mühendisliği (Feature Engineering) </a:t>
            </a:r>
          </a:p>
        </p:txBody>
      </p:sp>
    </p:spTree>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1807</Words>
  <Application>Microsoft Office PowerPoint</Application>
  <PresentationFormat>Özel</PresentationFormat>
  <Paragraphs>276</Paragraphs>
  <Slides>21</Slides>
  <Notes>0</Notes>
  <HiddenSlides>0</HiddenSlides>
  <MMClips>0</MMClips>
  <ScaleCrop>false</ScaleCrop>
  <HeadingPairs>
    <vt:vector size="6" baseType="variant">
      <vt:variant>
        <vt:lpstr>Kullanılan Yazı Tipleri</vt:lpstr>
      </vt:variant>
      <vt:variant>
        <vt:i4>9</vt:i4>
      </vt:variant>
      <vt:variant>
        <vt:lpstr>Tema</vt:lpstr>
      </vt:variant>
      <vt:variant>
        <vt:i4>1</vt:i4>
      </vt:variant>
      <vt:variant>
        <vt:lpstr>Slayt Başlıkları</vt:lpstr>
      </vt:variant>
      <vt:variant>
        <vt:i4>21</vt:i4>
      </vt:variant>
    </vt:vector>
  </HeadingPairs>
  <TitlesOfParts>
    <vt:vector size="31" baseType="lpstr">
      <vt:lpstr>Hero</vt:lpstr>
      <vt:lpstr>Opun Bold</vt:lpstr>
      <vt:lpstr>Opun Italics</vt:lpstr>
      <vt:lpstr>Arial</vt:lpstr>
      <vt:lpstr>Hero Bold</vt:lpstr>
      <vt:lpstr>Opun Bold Italics</vt:lpstr>
      <vt:lpstr>Calibri</vt:lpstr>
      <vt:lpstr>Brittany</vt:lpstr>
      <vt:lpstr>Opun</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Final_Project</dc:title>
  <cp:lastModifiedBy>Merve Sevim</cp:lastModifiedBy>
  <cp:revision>2</cp:revision>
  <dcterms:created xsi:type="dcterms:W3CDTF">2006-08-16T00:00:00Z</dcterms:created>
  <dcterms:modified xsi:type="dcterms:W3CDTF">2025-04-22T18:15:43Z</dcterms:modified>
  <dc:identifier>DAGlQCGdU0g</dc:identifier>
</cp:coreProperties>
</file>